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35" r:id="rId5"/>
  </p:sldMasterIdLst>
  <p:notesMasterIdLst>
    <p:notesMasterId r:id="rId53"/>
  </p:notesMasterIdLst>
  <p:sldIdLst>
    <p:sldId id="257" r:id="rId6"/>
    <p:sldId id="259" r:id="rId7"/>
    <p:sldId id="286" r:id="rId8"/>
    <p:sldId id="291" r:id="rId9"/>
    <p:sldId id="288" r:id="rId10"/>
    <p:sldId id="264" r:id="rId11"/>
    <p:sldId id="289" r:id="rId12"/>
    <p:sldId id="290" r:id="rId13"/>
    <p:sldId id="292" r:id="rId14"/>
    <p:sldId id="293" r:id="rId15"/>
    <p:sldId id="262" r:id="rId16"/>
    <p:sldId id="287" r:id="rId17"/>
    <p:sldId id="294" r:id="rId18"/>
    <p:sldId id="295" r:id="rId19"/>
    <p:sldId id="296" r:id="rId20"/>
    <p:sldId id="297" r:id="rId21"/>
    <p:sldId id="261" r:id="rId22"/>
    <p:sldId id="265" r:id="rId23"/>
    <p:sldId id="298" r:id="rId24"/>
    <p:sldId id="266" r:id="rId25"/>
    <p:sldId id="267" r:id="rId26"/>
    <p:sldId id="268" r:id="rId27"/>
    <p:sldId id="269" r:id="rId28"/>
    <p:sldId id="270" r:id="rId29"/>
    <p:sldId id="271" r:id="rId30"/>
    <p:sldId id="299" r:id="rId31"/>
    <p:sldId id="272" r:id="rId32"/>
    <p:sldId id="273" r:id="rId33"/>
    <p:sldId id="274" r:id="rId34"/>
    <p:sldId id="275" r:id="rId35"/>
    <p:sldId id="276" r:id="rId36"/>
    <p:sldId id="277" r:id="rId37"/>
    <p:sldId id="302" r:id="rId38"/>
    <p:sldId id="279" r:id="rId39"/>
    <p:sldId id="280" r:id="rId40"/>
    <p:sldId id="281" r:id="rId41"/>
    <p:sldId id="301" r:id="rId42"/>
    <p:sldId id="300" r:id="rId43"/>
    <p:sldId id="278" r:id="rId44"/>
    <p:sldId id="303" r:id="rId45"/>
    <p:sldId id="304" r:id="rId46"/>
    <p:sldId id="282" r:id="rId47"/>
    <p:sldId id="283" r:id="rId48"/>
    <p:sldId id="284" r:id="rId49"/>
    <p:sldId id="285" r:id="rId50"/>
    <p:sldId id="256" r:id="rId51"/>
    <p:sldId id="258" r:id="rId5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2B1B8C-48D6-4CAB-917C-D0A4D50675D6}">
          <p14:sldIdLst>
            <p14:sldId id="257"/>
            <p14:sldId id="259"/>
            <p14:sldId id="286"/>
            <p14:sldId id="291"/>
            <p14:sldId id="288"/>
            <p14:sldId id="264"/>
            <p14:sldId id="289"/>
            <p14:sldId id="290"/>
            <p14:sldId id="292"/>
            <p14:sldId id="293"/>
            <p14:sldId id="262"/>
            <p14:sldId id="287"/>
            <p14:sldId id="294"/>
            <p14:sldId id="295"/>
            <p14:sldId id="296"/>
            <p14:sldId id="297"/>
            <p14:sldId id="261"/>
            <p14:sldId id="265"/>
            <p14:sldId id="298"/>
            <p14:sldId id="266"/>
            <p14:sldId id="267"/>
            <p14:sldId id="268"/>
            <p14:sldId id="269"/>
            <p14:sldId id="270"/>
            <p14:sldId id="271"/>
            <p14:sldId id="299"/>
            <p14:sldId id="272"/>
            <p14:sldId id="273"/>
            <p14:sldId id="274"/>
            <p14:sldId id="275"/>
            <p14:sldId id="276"/>
            <p14:sldId id="277"/>
            <p14:sldId id="302"/>
            <p14:sldId id="279"/>
            <p14:sldId id="280"/>
            <p14:sldId id="281"/>
            <p14:sldId id="301"/>
            <p14:sldId id="300"/>
            <p14:sldId id="278"/>
            <p14:sldId id="303"/>
            <p14:sldId id="304"/>
            <p14:sldId id="282"/>
            <p14:sldId id="283"/>
            <p14:sldId id="284"/>
            <p14:sldId id="285"/>
            <p14:sldId id="256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FBF"/>
    <a:srgbClr val="42B5E7"/>
    <a:srgbClr val="C6C123"/>
    <a:srgbClr val="129490"/>
    <a:srgbClr val="BA10AC"/>
    <a:srgbClr val="F0AD33"/>
    <a:srgbClr val="68B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9" autoAdjust="0"/>
    <p:restoredTop sz="77021" autoAdjust="0"/>
  </p:normalViewPr>
  <p:slideViewPr>
    <p:cSldViewPr snapToGrid="0" snapToObjects="1" showGuides="1">
      <p:cViewPr varScale="1">
        <p:scale>
          <a:sx n="91" d="100"/>
          <a:sy n="91" d="100"/>
        </p:scale>
        <p:origin x="1215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4FB10-9D40-43FE-8D6D-2C6EFB50279F}" type="doc">
      <dgm:prSet loTypeId="urn:microsoft.com/office/officeart/2005/8/layout/hChevron3" loCatId="process" qsTypeId="urn:microsoft.com/office/officeart/2005/8/quickstyle/simple1" qsCatId="simple" csTypeId="urn:microsoft.com/office/officeart/2005/8/colors/accent6_4" csCatId="accent6" phldr="1"/>
      <dgm:spPr/>
    </dgm:pt>
    <dgm:pt modelId="{4B5CA356-C919-4A49-86BF-AFC4C4E258FD}">
      <dgm:prSet phldrT="[Text]"/>
      <dgm:spPr/>
      <dgm:t>
        <a:bodyPr/>
        <a:lstStyle/>
        <a:p>
          <a:r>
            <a:rPr lang="en-US" dirty="0"/>
            <a:t>2001</a:t>
          </a:r>
        </a:p>
      </dgm:t>
    </dgm:pt>
    <dgm:pt modelId="{3B4FD9BF-386A-44F4-AEB7-9873603B5B0F}" type="parTrans" cxnId="{69E46E78-87BC-4B0A-AC89-060A7DB705BB}">
      <dgm:prSet/>
      <dgm:spPr/>
      <dgm:t>
        <a:bodyPr/>
        <a:lstStyle/>
        <a:p>
          <a:endParaRPr lang="en-US"/>
        </a:p>
      </dgm:t>
    </dgm:pt>
    <dgm:pt modelId="{DC0FD005-6DF8-4581-ADA2-B2E89EA4A2E5}" type="sibTrans" cxnId="{69E46E78-87BC-4B0A-AC89-060A7DB705BB}">
      <dgm:prSet/>
      <dgm:spPr/>
      <dgm:t>
        <a:bodyPr/>
        <a:lstStyle/>
        <a:p>
          <a:endParaRPr lang="en-US"/>
        </a:p>
      </dgm:t>
    </dgm:pt>
    <dgm:pt modelId="{009B4285-6FB1-49E6-9CCD-BFB260BC6D9C}">
      <dgm:prSet phldrT="[Text]"/>
      <dgm:spPr/>
      <dgm:t>
        <a:bodyPr/>
        <a:lstStyle/>
        <a:p>
          <a:r>
            <a:rPr lang="en-US" dirty="0"/>
            <a:t>2004</a:t>
          </a:r>
        </a:p>
      </dgm:t>
    </dgm:pt>
    <dgm:pt modelId="{C9AA1789-F4D2-4D2E-90BA-53994D7C3D80}" type="parTrans" cxnId="{505A2C10-702D-4FA4-AB8D-6B80118DECB8}">
      <dgm:prSet/>
      <dgm:spPr/>
      <dgm:t>
        <a:bodyPr/>
        <a:lstStyle/>
        <a:p>
          <a:endParaRPr lang="en-US"/>
        </a:p>
      </dgm:t>
    </dgm:pt>
    <dgm:pt modelId="{C70F1A58-DBE3-4C40-9290-BE2DE6796391}" type="sibTrans" cxnId="{505A2C10-702D-4FA4-AB8D-6B80118DECB8}">
      <dgm:prSet/>
      <dgm:spPr/>
      <dgm:t>
        <a:bodyPr/>
        <a:lstStyle/>
        <a:p>
          <a:endParaRPr lang="en-US"/>
        </a:p>
      </dgm:t>
    </dgm:pt>
    <dgm:pt modelId="{80027FF7-5EE6-45E9-AB8A-64FC08C5C80E}">
      <dgm:prSet phldrT="[Text]"/>
      <dgm:spPr/>
      <dgm:t>
        <a:bodyPr/>
        <a:lstStyle/>
        <a:p>
          <a:r>
            <a:rPr lang="en-US" dirty="0"/>
            <a:t>2005</a:t>
          </a:r>
        </a:p>
      </dgm:t>
    </dgm:pt>
    <dgm:pt modelId="{F218DAA7-0DCF-43CB-9400-FA19DD77BEF8}" type="parTrans" cxnId="{97937DA4-13F7-48A9-A23A-1F4FA7B8C2F1}">
      <dgm:prSet/>
      <dgm:spPr/>
      <dgm:t>
        <a:bodyPr/>
        <a:lstStyle/>
        <a:p>
          <a:endParaRPr lang="en-US"/>
        </a:p>
      </dgm:t>
    </dgm:pt>
    <dgm:pt modelId="{EA2F8785-AB1A-4CB5-824E-A03F4AF9DBDA}" type="sibTrans" cxnId="{97937DA4-13F7-48A9-A23A-1F4FA7B8C2F1}">
      <dgm:prSet/>
      <dgm:spPr/>
      <dgm:t>
        <a:bodyPr/>
        <a:lstStyle/>
        <a:p>
          <a:endParaRPr lang="en-US"/>
        </a:p>
      </dgm:t>
    </dgm:pt>
    <dgm:pt modelId="{48B8AA9C-05E0-4E6E-8254-9366D71E07CD}">
      <dgm:prSet phldrT="[Text]"/>
      <dgm:spPr/>
      <dgm:t>
        <a:bodyPr/>
        <a:lstStyle/>
        <a:p>
          <a:r>
            <a:rPr lang="en-US" dirty="0"/>
            <a:t>2010</a:t>
          </a:r>
        </a:p>
      </dgm:t>
    </dgm:pt>
    <dgm:pt modelId="{C093666C-C4EC-4C98-A60B-B9FF917EC4E4}" type="parTrans" cxnId="{F5AF77EE-6E56-4E1A-A426-AD71ADCDD922}">
      <dgm:prSet/>
      <dgm:spPr/>
      <dgm:t>
        <a:bodyPr/>
        <a:lstStyle/>
        <a:p>
          <a:endParaRPr lang="en-US"/>
        </a:p>
      </dgm:t>
    </dgm:pt>
    <dgm:pt modelId="{1EBA6C88-9A7A-4219-B16B-4276DCA8D789}" type="sibTrans" cxnId="{F5AF77EE-6E56-4E1A-A426-AD71ADCDD922}">
      <dgm:prSet/>
      <dgm:spPr/>
      <dgm:t>
        <a:bodyPr/>
        <a:lstStyle/>
        <a:p>
          <a:endParaRPr lang="en-US"/>
        </a:p>
      </dgm:t>
    </dgm:pt>
    <dgm:pt modelId="{CE099362-46C0-4CFD-915B-C86296CE260F}">
      <dgm:prSet phldrT="[Text]"/>
      <dgm:spPr/>
      <dgm:t>
        <a:bodyPr/>
        <a:lstStyle/>
        <a:p>
          <a:r>
            <a:rPr lang="en-US" dirty="0"/>
            <a:t>2012</a:t>
          </a:r>
        </a:p>
      </dgm:t>
    </dgm:pt>
    <dgm:pt modelId="{E2DC1512-162A-47A7-904A-8CBDC676FB44}" type="parTrans" cxnId="{BECAC364-E86B-46CD-A4C4-755D2D12745D}">
      <dgm:prSet/>
      <dgm:spPr/>
      <dgm:t>
        <a:bodyPr/>
        <a:lstStyle/>
        <a:p>
          <a:endParaRPr lang="en-US"/>
        </a:p>
      </dgm:t>
    </dgm:pt>
    <dgm:pt modelId="{95B52059-441A-49C1-B290-B0F564F55BDA}" type="sibTrans" cxnId="{BECAC364-E86B-46CD-A4C4-755D2D12745D}">
      <dgm:prSet/>
      <dgm:spPr/>
      <dgm:t>
        <a:bodyPr/>
        <a:lstStyle/>
        <a:p>
          <a:endParaRPr lang="en-US"/>
        </a:p>
      </dgm:t>
    </dgm:pt>
    <dgm:pt modelId="{1CFEB647-9BD6-4D8E-AFDA-2E038B5985EE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5DAC3C0A-9800-4DD8-8380-E17841FB789B}" type="parTrans" cxnId="{BE5845FE-A952-495C-9F74-C0155876402C}">
      <dgm:prSet/>
      <dgm:spPr/>
      <dgm:t>
        <a:bodyPr/>
        <a:lstStyle/>
        <a:p>
          <a:endParaRPr lang="en-US"/>
        </a:p>
      </dgm:t>
    </dgm:pt>
    <dgm:pt modelId="{5BD5BE7B-15B6-47B1-807E-6F60A6DCDD50}" type="sibTrans" cxnId="{BE5845FE-A952-495C-9F74-C0155876402C}">
      <dgm:prSet/>
      <dgm:spPr/>
      <dgm:t>
        <a:bodyPr/>
        <a:lstStyle/>
        <a:p>
          <a:endParaRPr lang="en-US"/>
        </a:p>
      </dgm:t>
    </dgm:pt>
    <dgm:pt modelId="{A234C8D8-6D0A-4DBA-934F-46F30725D8A6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C17761DC-A625-4EFC-B44E-499E10758DD9}" type="parTrans" cxnId="{33D0C29F-DF1B-4E86-9099-92DE011F0FB3}">
      <dgm:prSet/>
      <dgm:spPr/>
      <dgm:t>
        <a:bodyPr/>
        <a:lstStyle/>
        <a:p>
          <a:endParaRPr lang="en-US"/>
        </a:p>
      </dgm:t>
    </dgm:pt>
    <dgm:pt modelId="{B1A1BAF4-2F7A-4E48-8159-FBC018069CA9}" type="sibTrans" cxnId="{33D0C29F-DF1B-4E86-9099-92DE011F0FB3}">
      <dgm:prSet/>
      <dgm:spPr/>
      <dgm:t>
        <a:bodyPr/>
        <a:lstStyle/>
        <a:p>
          <a:endParaRPr lang="en-US"/>
        </a:p>
      </dgm:t>
    </dgm:pt>
    <dgm:pt modelId="{ACC53CFD-6648-4226-BD6E-CC16CDB87047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0FEDF881-EA1E-4966-AB01-30DADD289C94}" type="parTrans" cxnId="{FC870FAE-AF25-47F2-B2B1-6195BD9EA5DC}">
      <dgm:prSet/>
      <dgm:spPr/>
      <dgm:t>
        <a:bodyPr/>
        <a:lstStyle/>
        <a:p>
          <a:endParaRPr lang="en-US"/>
        </a:p>
      </dgm:t>
    </dgm:pt>
    <dgm:pt modelId="{B55A4048-0E85-4A8B-A1ED-BAD2E7306C75}" type="sibTrans" cxnId="{FC870FAE-AF25-47F2-B2B1-6195BD9EA5DC}">
      <dgm:prSet/>
      <dgm:spPr/>
      <dgm:t>
        <a:bodyPr/>
        <a:lstStyle/>
        <a:p>
          <a:endParaRPr lang="en-US"/>
        </a:p>
      </dgm:t>
    </dgm:pt>
    <dgm:pt modelId="{E579A25E-1BBB-43BD-A4F8-E1A027E1A99C}" type="pres">
      <dgm:prSet presAssocID="{A394FB10-9D40-43FE-8D6D-2C6EFB50279F}" presName="Name0" presStyleCnt="0">
        <dgm:presLayoutVars>
          <dgm:dir/>
          <dgm:resizeHandles val="exact"/>
        </dgm:presLayoutVars>
      </dgm:prSet>
      <dgm:spPr/>
    </dgm:pt>
    <dgm:pt modelId="{ACB5E1E2-B6A9-4696-AD93-D64E3CF55849}" type="pres">
      <dgm:prSet presAssocID="{4B5CA356-C919-4A49-86BF-AFC4C4E258FD}" presName="parTxOnly" presStyleLbl="node1" presStyleIdx="0" presStyleCnt="8">
        <dgm:presLayoutVars>
          <dgm:bulletEnabled val="1"/>
        </dgm:presLayoutVars>
      </dgm:prSet>
      <dgm:spPr/>
    </dgm:pt>
    <dgm:pt modelId="{62E65703-B8BB-46C4-AD4D-44670FE84DDF}" type="pres">
      <dgm:prSet presAssocID="{DC0FD005-6DF8-4581-ADA2-B2E89EA4A2E5}" presName="parSpace" presStyleCnt="0"/>
      <dgm:spPr/>
    </dgm:pt>
    <dgm:pt modelId="{288277FE-4FB6-44EB-A382-D7101BEB357D}" type="pres">
      <dgm:prSet presAssocID="{009B4285-6FB1-49E6-9CCD-BFB260BC6D9C}" presName="parTxOnly" presStyleLbl="node1" presStyleIdx="1" presStyleCnt="8">
        <dgm:presLayoutVars>
          <dgm:bulletEnabled val="1"/>
        </dgm:presLayoutVars>
      </dgm:prSet>
      <dgm:spPr/>
    </dgm:pt>
    <dgm:pt modelId="{01DFD906-C03C-45BF-BF06-8BD9C1B8B2F3}" type="pres">
      <dgm:prSet presAssocID="{C70F1A58-DBE3-4C40-9290-BE2DE6796391}" presName="parSpace" presStyleCnt="0"/>
      <dgm:spPr/>
    </dgm:pt>
    <dgm:pt modelId="{8C1D4A43-676F-4D75-9A86-C7ADE6AA291B}" type="pres">
      <dgm:prSet presAssocID="{80027FF7-5EE6-45E9-AB8A-64FC08C5C80E}" presName="parTxOnly" presStyleLbl="node1" presStyleIdx="2" presStyleCnt="8">
        <dgm:presLayoutVars>
          <dgm:bulletEnabled val="1"/>
        </dgm:presLayoutVars>
      </dgm:prSet>
      <dgm:spPr/>
    </dgm:pt>
    <dgm:pt modelId="{6544A806-6957-401D-9C56-99CB1A5C0A69}" type="pres">
      <dgm:prSet presAssocID="{EA2F8785-AB1A-4CB5-824E-A03F4AF9DBDA}" presName="parSpace" presStyleCnt="0"/>
      <dgm:spPr/>
    </dgm:pt>
    <dgm:pt modelId="{EAAAE9E3-E6C2-41D0-ACA3-474AF2C32E65}" type="pres">
      <dgm:prSet presAssocID="{48B8AA9C-05E0-4E6E-8254-9366D71E07CD}" presName="parTxOnly" presStyleLbl="node1" presStyleIdx="3" presStyleCnt="8">
        <dgm:presLayoutVars>
          <dgm:bulletEnabled val="1"/>
        </dgm:presLayoutVars>
      </dgm:prSet>
      <dgm:spPr/>
    </dgm:pt>
    <dgm:pt modelId="{0BE8D64E-8E87-4C10-9A13-29B7AD9A71B6}" type="pres">
      <dgm:prSet presAssocID="{1EBA6C88-9A7A-4219-B16B-4276DCA8D789}" presName="parSpace" presStyleCnt="0"/>
      <dgm:spPr/>
    </dgm:pt>
    <dgm:pt modelId="{99B527AA-0027-40C3-A753-07BE0E6DF5C3}" type="pres">
      <dgm:prSet presAssocID="{CE099362-46C0-4CFD-915B-C86296CE260F}" presName="parTxOnly" presStyleLbl="node1" presStyleIdx="4" presStyleCnt="8">
        <dgm:presLayoutVars>
          <dgm:bulletEnabled val="1"/>
        </dgm:presLayoutVars>
      </dgm:prSet>
      <dgm:spPr/>
    </dgm:pt>
    <dgm:pt modelId="{6661068E-11C5-4701-AB79-F8E1B0014202}" type="pres">
      <dgm:prSet presAssocID="{95B52059-441A-49C1-B290-B0F564F55BDA}" presName="parSpace" presStyleCnt="0"/>
      <dgm:spPr/>
    </dgm:pt>
    <dgm:pt modelId="{086F332A-0140-4CFA-8348-B2D3DE007AA5}" type="pres">
      <dgm:prSet presAssocID="{1CFEB647-9BD6-4D8E-AFDA-2E038B5985EE}" presName="parTxOnly" presStyleLbl="node1" presStyleIdx="5" presStyleCnt="8">
        <dgm:presLayoutVars>
          <dgm:bulletEnabled val="1"/>
        </dgm:presLayoutVars>
      </dgm:prSet>
      <dgm:spPr/>
    </dgm:pt>
    <dgm:pt modelId="{2EA50F84-6A9E-47B0-A5E0-BCB9286EDFC5}" type="pres">
      <dgm:prSet presAssocID="{5BD5BE7B-15B6-47B1-807E-6F60A6DCDD50}" presName="parSpace" presStyleCnt="0"/>
      <dgm:spPr/>
    </dgm:pt>
    <dgm:pt modelId="{B51F88C8-97E8-4752-A83B-614D7666037E}" type="pres">
      <dgm:prSet presAssocID="{A234C8D8-6D0A-4DBA-934F-46F30725D8A6}" presName="parTxOnly" presStyleLbl="node1" presStyleIdx="6" presStyleCnt="8">
        <dgm:presLayoutVars>
          <dgm:bulletEnabled val="1"/>
        </dgm:presLayoutVars>
      </dgm:prSet>
      <dgm:spPr/>
    </dgm:pt>
    <dgm:pt modelId="{4332308E-A97D-4E15-9C65-5A9A1CFEF3D3}" type="pres">
      <dgm:prSet presAssocID="{B1A1BAF4-2F7A-4E48-8159-FBC018069CA9}" presName="parSpace" presStyleCnt="0"/>
      <dgm:spPr/>
    </dgm:pt>
    <dgm:pt modelId="{7CB61744-4652-48C7-AEE3-E65C02EAC62F}" type="pres">
      <dgm:prSet presAssocID="{ACC53CFD-6648-4226-BD6E-CC16CDB87047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505A2C10-702D-4FA4-AB8D-6B80118DECB8}" srcId="{A394FB10-9D40-43FE-8D6D-2C6EFB50279F}" destId="{009B4285-6FB1-49E6-9CCD-BFB260BC6D9C}" srcOrd="1" destOrd="0" parTransId="{C9AA1789-F4D2-4D2E-90BA-53994D7C3D80}" sibTransId="{C70F1A58-DBE3-4C40-9290-BE2DE6796391}"/>
    <dgm:cxn modelId="{BECAC364-E86B-46CD-A4C4-755D2D12745D}" srcId="{A394FB10-9D40-43FE-8D6D-2C6EFB50279F}" destId="{CE099362-46C0-4CFD-915B-C86296CE260F}" srcOrd="4" destOrd="0" parTransId="{E2DC1512-162A-47A7-904A-8CBDC676FB44}" sibTransId="{95B52059-441A-49C1-B290-B0F564F55BDA}"/>
    <dgm:cxn modelId="{7F54E969-A668-4CCA-825C-DC31E9563191}" type="presOf" srcId="{A234C8D8-6D0A-4DBA-934F-46F30725D8A6}" destId="{B51F88C8-97E8-4752-A83B-614D7666037E}" srcOrd="0" destOrd="0" presId="urn:microsoft.com/office/officeart/2005/8/layout/hChevron3"/>
    <dgm:cxn modelId="{69E46E78-87BC-4B0A-AC89-060A7DB705BB}" srcId="{A394FB10-9D40-43FE-8D6D-2C6EFB50279F}" destId="{4B5CA356-C919-4A49-86BF-AFC4C4E258FD}" srcOrd="0" destOrd="0" parTransId="{3B4FD9BF-386A-44F4-AEB7-9873603B5B0F}" sibTransId="{DC0FD005-6DF8-4581-ADA2-B2E89EA4A2E5}"/>
    <dgm:cxn modelId="{A77DD27E-F289-432F-A4B5-18040CAC97BD}" type="presOf" srcId="{4B5CA356-C919-4A49-86BF-AFC4C4E258FD}" destId="{ACB5E1E2-B6A9-4696-AD93-D64E3CF55849}" srcOrd="0" destOrd="0" presId="urn:microsoft.com/office/officeart/2005/8/layout/hChevron3"/>
    <dgm:cxn modelId="{D264928C-CBFD-4152-87E6-2469C22F93BE}" type="presOf" srcId="{009B4285-6FB1-49E6-9CCD-BFB260BC6D9C}" destId="{288277FE-4FB6-44EB-A382-D7101BEB357D}" srcOrd="0" destOrd="0" presId="urn:microsoft.com/office/officeart/2005/8/layout/hChevron3"/>
    <dgm:cxn modelId="{33D0C29F-DF1B-4E86-9099-92DE011F0FB3}" srcId="{A394FB10-9D40-43FE-8D6D-2C6EFB50279F}" destId="{A234C8D8-6D0A-4DBA-934F-46F30725D8A6}" srcOrd="6" destOrd="0" parTransId="{C17761DC-A625-4EFC-B44E-499E10758DD9}" sibTransId="{B1A1BAF4-2F7A-4E48-8159-FBC018069CA9}"/>
    <dgm:cxn modelId="{97937DA4-13F7-48A9-A23A-1F4FA7B8C2F1}" srcId="{A394FB10-9D40-43FE-8D6D-2C6EFB50279F}" destId="{80027FF7-5EE6-45E9-AB8A-64FC08C5C80E}" srcOrd="2" destOrd="0" parTransId="{F218DAA7-0DCF-43CB-9400-FA19DD77BEF8}" sibTransId="{EA2F8785-AB1A-4CB5-824E-A03F4AF9DBDA}"/>
    <dgm:cxn modelId="{A4236EA5-284E-49F6-9B76-6A2108FEAF01}" type="presOf" srcId="{CE099362-46C0-4CFD-915B-C86296CE260F}" destId="{99B527AA-0027-40C3-A753-07BE0E6DF5C3}" srcOrd="0" destOrd="0" presId="urn:microsoft.com/office/officeart/2005/8/layout/hChevron3"/>
    <dgm:cxn modelId="{20CA93A7-460B-4E7C-A20B-79CBACAEE213}" type="presOf" srcId="{A394FB10-9D40-43FE-8D6D-2C6EFB50279F}" destId="{E579A25E-1BBB-43BD-A4F8-E1A027E1A99C}" srcOrd="0" destOrd="0" presId="urn:microsoft.com/office/officeart/2005/8/layout/hChevron3"/>
    <dgm:cxn modelId="{FC870FAE-AF25-47F2-B2B1-6195BD9EA5DC}" srcId="{A394FB10-9D40-43FE-8D6D-2C6EFB50279F}" destId="{ACC53CFD-6648-4226-BD6E-CC16CDB87047}" srcOrd="7" destOrd="0" parTransId="{0FEDF881-EA1E-4966-AB01-30DADD289C94}" sibTransId="{B55A4048-0E85-4A8B-A1ED-BAD2E7306C75}"/>
    <dgm:cxn modelId="{07CD1CC8-4B0A-498D-8A04-3B2C82826BBB}" type="presOf" srcId="{48B8AA9C-05E0-4E6E-8254-9366D71E07CD}" destId="{EAAAE9E3-E6C2-41D0-ACA3-474AF2C32E65}" srcOrd="0" destOrd="0" presId="urn:microsoft.com/office/officeart/2005/8/layout/hChevron3"/>
    <dgm:cxn modelId="{5B8AE0D9-0BE7-4094-9592-5959CBD9C496}" type="presOf" srcId="{1CFEB647-9BD6-4D8E-AFDA-2E038B5985EE}" destId="{086F332A-0140-4CFA-8348-B2D3DE007AA5}" srcOrd="0" destOrd="0" presId="urn:microsoft.com/office/officeart/2005/8/layout/hChevron3"/>
    <dgm:cxn modelId="{156BAEE6-3363-417C-9AF0-CDADA9A56659}" type="presOf" srcId="{ACC53CFD-6648-4226-BD6E-CC16CDB87047}" destId="{7CB61744-4652-48C7-AEE3-E65C02EAC62F}" srcOrd="0" destOrd="0" presId="urn:microsoft.com/office/officeart/2005/8/layout/hChevron3"/>
    <dgm:cxn modelId="{F5AF77EE-6E56-4E1A-A426-AD71ADCDD922}" srcId="{A394FB10-9D40-43FE-8D6D-2C6EFB50279F}" destId="{48B8AA9C-05E0-4E6E-8254-9366D71E07CD}" srcOrd="3" destOrd="0" parTransId="{C093666C-C4EC-4C98-A60B-B9FF917EC4E4}" sibTransId="{1EBA6C88-9A7A-4219-B16B-4276DCA8D789}"/>
    <dgm:cxn modelId="{798410FA-FA8C-49B2-99E2-F4426396EA6A}" type="presOf" srcId="{80027FF7-5EE6-45E9-AB8A-64FC08C5C80E}" destId="{8C1D4A43-676F-4D75-9A86-C7ADE6AA291B}" srcOrd="0" destOrd="0" presId="urn:microsoft.com/office/officeart/2005/8/layout/hChevron3"/>
    <dgm:cxn modelId="{BE5845FE-A952-495C-9F74-C0155876402C}" srcId="{A394FB10-9D40-43FE-8D6D-2C6EFB50279F}" destId="{1CFEB647-9BD6-4D8E-AFDA-2E038B5985EE}" srcOrd="5" destOrd="0" parTransId="{5DAC3C0A-9800-4DD8-8380-E17841FB789B}" sibTransId="{5BD5BE7B-15B6-47B1-807E-6F60A6DCDD50}"/>
    <dgm:cxn modelId="{3576C064-96CC-4AFF-A803-988B69B3AB33}" type="presParOf" srcId="{E579A25E-1BBB-43BD-A4F8-E1A027E1A99C}" destId="{ACB5E1E2-B6A9-4696-AD93-D64E3CF55849}" srcOrd="0" destOrd="0" presId="urn:microsoft.com/office/officeart/2005/8/layout/hChevron3"/>
    <dgm:cxn modelId="{A3955776-E272-41AD-A5E5-7F905E95702E}" type="presParOf" srcId="{E579A25E-1BBB-43BD-A4F8-E1A027E1A99C}" destId="{62E65703-B8BB-46C4-AD4D-44670FE84DDF}" srcOrd="1" destOrd="0" presId="urn:microsoft.com/office/officeart/2005/8/layout/hChevron3"/>
    <dgm:cxn modelId="{563ED7A3-1460-40AB-B51D-A65980DAF0D6}" type="presParOf" srcId="{E579A25E-1BBB-43BD-A4F8-E1A027E1A99C}" destId="{288277FE-4FB6-44EB-A382-D7101BEB357D}" srcOrd="2" destOrd="0" presId="urn:microsoft.com/office/officeart/2005/8/layout/hChevron3"/>
    <dgm:cxn modelId="{DD86948D-74AF-49A3-8FC0-FC9330B38A3A}" type="presParOf" srcId="{E579A25E-1BBB-43BD-A4F8-E1A027E1A99C}" destId="{01DFD906-C03C-45BF-BF06-8BD9C1B8B2F3}" srcOrd="3" destOrd="0" presId="urn:microsoft.com/office/officeart/2005/8/layout/hChevron3"/>
    <dgm:cxn modelId="{03050E55-8BD3-4A2F-A73E-C8CF426FADCF}" type="presParOf" srcId="{E579A25E-1BBB-43BD-A4F8-E1A027E1A99C}" destId="{8C1D4A43-676F-4D75-9A86-C7ADE6AA291B}" srcOrd="4" destOrd="0" presId="urn:microsoft.com/office/officeart/2005/8/layout/hChevron3"/>
    <dgm:cxn modelId="{96DDECE8-D395-41D5-B829-E51151EA9F1A}" type="presParOf" srcId="{E579A25E-1BBB-43BD-A4F8-E1A027E1A99C}" destId="{6544A806-6957-401D-9C56-99CB1A5C0A69}" srcOrd="5" destOrd="0" presId="urn:microsoft.com/office/officeart/2005/8/layout/hChevron3"/>
    <dgm:cxn modelId="{099B2F35-27A1-4FAE-ACB8-6858E6837B59}" type="presParOf" srcId="{E579A25E-1BBB-43BD-A4F8-E1A027E1A99C}" destId="{EAAAE9E3-E6C2-41D0-ACA3-474AF2C32E65}" srcOrd="6" destOrd="0" presId="urn:microsoft.com/office/officeart/2005/8/layout/hChevron3"/>
    <dgm:cxn modelId="{8B6DC565-0AEB-4FEB-A2A2-62709FEE95D3}" type="presParOf" srcId="{E579A25E-1BBB-43BD-A4F8-E1A027E1A99C}" destId="{0BE8D64E-8E87-4C10-9A13-29B7AD9A71B6}" srcOrd="7" destOrd="0" presId="urn:microsoft.com/office/officeart/2005/8/layout/hChevron3"/>
    <dgm:cxn modelId="{AFED24E5-7B56-4DE7-9E23-09C5F3F0D349}" type="presParOf" srcId="{E579A25E-1BBB-43BD-A4F8-E1A027E1A99C}" destId="{99B527AA-0027-40C3-A753-07BE0E6DF5C3}" srcOrd="8" destOrd="0" presId="urn:microsoft.com/office/officeart/2005/8/layout/hChevron3"/>
    <dgm:cxn modelId="{1EDF40B7-5500-472E-8CDB-C16D30B3572A}" type="presParOf" srcId="{E579A25E-1BBB-43BD-A4F8-E1A027E1A99C}" destId="{6661068E-11C5-4701-AB79-F8E1B0014202}" srcOrd="9" destOrd="0" presId="urn:microsoft.com/office/officeart/2005/8/layout/hChevron3"/>
    <dgm:cxn modelId="{2F7761F6-2527-41A7-BC1C-E7EBE4C35C5F}" type="presParOf" srcId="{E579A25E-1BBB-43BD-A4F8-E1A027E1A99C}" destId="{086F332A-0140-4CFA-8348-B2D3DE007AA5}" srcOrd="10" destOrd="0" presId="urn:microsoft.com/office/officeart/2005/8/layout/hChevron3"/>
    <dgm:cxn modelId="{7D4DCAAD-BC19-497D-8228-F8537FC5AEFA}" type="presParOf" srcId="{E579A25E-1BBB-43BD-A4F8-E1A027E1A99C}" destId="{2EA50F84-6A9E-47B0-A5E0-BCB9286EDFC5}" srcOrd="11" destOrd="0" presId="urn:microsoft.com/office/officeart/2005/8/layout/hChevron3"/>
    <dgm:cxn modelId="{6BF372CA-BB9B-4446-842E-28340A0C7C60}" type="presParOf" srcId="{E579A25E-1BBB-43BD-A4F8-E1A027E1A99C}" destId="{B51F88C8-97E8-4752-A83B-614D7666037E}" srcOrd="12" destOrd="0" presId="urn:microsoft.com/office/officeart/2005/8/layout/hChevron3"/>
    <dgm:cxn modelId="{B5D06CC3-F471-4AFC-A28D-A44F883913C7}" type="presParOf" srcId="{E579A25E-1BBB-43BD-A4F8-E1A027E1A99C}" destId="{4332308E-A97D-4E15-9C65-5A9A1CFEF3D3}" srcOrd="13" destOrd="0" presId="urn:microsoft.com/office/officeart/2005/8/layout/hChevron3"/>
    <dgm:cxn modelId="{9C9F2B0E-AA12-4C68-8112-1E3548A5B47F}" type="presParOf" srcId="{E579A25E-1BBB-43BD-A4F8-E1A027E1A99C}" destId="{7CB61744-4652-48C7-AEE3-E65C02EAC62F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0B17D9-A92E-4641-86A5-67D4511CC9FA}" type="doc">
      <dgm:prSet loTypeId="urn:microsoft.com/office/officeart/2005/8/layout/hChevron3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7F1CB123-BCDD-4555-80F5-596C9447491B}">
      <dgm:prSet phldrT="[Text]"/>
      <dgm:spPr/>
      <dgm:t>
        <a:bodyPr/>
        <a:lstStyle/>
        <a:p>
          <a:r>
            <a:rPr lang="en-US" dirty="0"/>
            <a:t>1996</a:t>
          </a:r>
        </a:p>
      </dgm:t>
    </dgm:pt>
    <dgm:pt modelId="{9F9E9191-19D1-4AF5-8056-2CC8793A5B8C}" type="parTrans" cxnId="{B6856901-5ED1-42F9-BDAF-FC577CA97C7E}">
      <dgm:prSet/>
      <dgm:spPr/>
      <dgm:t>
        <a:bodyPr/>
        <a:lstStyle/>
        <a:p>
          <a:endParaRPr lang="en-US"/>
        </a:p>
      </dgm:t>
    </dgm:pt>
    <dgm:pt modelId="{31B4FAEF-2419-4194-9FB1-B8DAF062ADC7}" type="sibTrans" cxnId="{B6856901-5ED1-42F9-BDAF-FC577CA97C7E}">
      <dgm:prSet/>
      <dgm:spPr/>
      <dgm:t>
        <a:bodyPr/>
        <a:lstStyle/>
        <a:p>
          <a:endParaRPr lang="en-US"/>
        </a:p>
      </dgm:t>
    </dgm:pt>
    <dgm:pt modelId="{C9653641-91CD-42D5-B78E-EE287B2DB47E}">
      <dgm:prSet phldrT="[Text]"/>
      <dgm:spPr/>
      <dgm:t>
        <a:bodyPr/>
        <a:lstStyle/>
        <a:p>
          <a:r>
            <a:rPr lang="en-US" dirty="0"/>
            <a:t>2002</a:t>
          </a:r>
        </a:p>
      </dgm:t>
    </dgm:pt>
    <dgm:pt modelId="{C5F8485C-8D29-4D52-BE75-F221F6AA3F82}" type="parTrans" cxnId="{174DF9CA-F5C5-40CC-9112-5242CEB69682}">
      <dgm:prSet/>
      <dgm:spPr/>
      <dgm:t>
        <a:bodyPr/>
        <a:lstStyle/>
        <a:p>
          <a:endParaRPr lang="en-US"/>
        </a:p>
      </dgm:t>
    </dgm:pt>
    <dgm:pt modelId="{836093AA-EDFF-4CFE-9CF3-E93B34785C23}" type="sibTrans" cxnId="{174DF9CA-F5C5-40CC-9112-5242CEB69682}">
      <dgm:prSet/>
      <dgm:spPr/>
      <dgm:t>
        <a:bodyPr/>
        <a:lstStyle/>
        <a:p>
          <a:endParaRPr lang="en-US"/>
        </a:p>
      </dgm:t>
    </dgm:pt>
    <dgm:pt modelId="{22839E34-C81A-4C6F-AFCE-488857A6D11E}">
      <dgm:prSet phldrT="[Text]"/>
      <dgm:spPr/>
      <dgm:t>
        <a:bodyPr/>
        <a:lstStyle/>
        <a:p>
          <a:r>
            <a:rPr lang="en-US" dirty="0"/>
            <a:t>2008</a:t>
          </a:r>
        </a:p>
      </dgm:t>
    </dgm:pt>
    <dgm:pt modelId="{B331B595-884C-472D-80FE-9253CB39C27E}" type="parTrans" cxnId="{72D51765-C3E2-48A6-A3B0-6EFA8750E310}">
      <dgm:prSet/>
      <dgm:spPr/>
      <dgm:t>
        <a:bodyPr/>
        <a:lstStyle/>
        <a:p>
          <a:endParaRPr lang="en-US"/>
        </a:p>
      </dgm:t>
    </dgm:pt>
    <dgm:pt modelId="{21DCA7AD-58DD-4F89-82C2-DFA4913BA0A5}" type="sibTrans" cxnId="{72D51765-C3E2-48A6-A3B0-6EFA8750E310}">
      <dgm:prSet/>
      <dgm:spPr/>
      <dgm:t>
        <a:bodyPr/>
        <a:lstStyle/>
        <a:p>
          <a:endParaRPr lang="en-US"/>
        </a:p>
      </dgm:t>
    </dgm:pt>
    <dgm:pt modelId="{B0F7D6F6-F6CC-4641-B16E-0AAFC719728C}">
      <dgm:prSet phldrT="[Text]"/>
      <dgm:spPr/>
      <dgm:t>
        <a:bodyPr/>
        <a:lstStyle/>
        <a:p>
          <a:r>
            <a:rPr lang="en-US" dirty="0"/>
            <a:t>2010</a:t>
          </a:r>
        </a:p>
      </dgm:t>
    </dgm:pt>
    <dgm:pt modelId="{B6788A8D-29C8-4073-BD3C-7B86E070DB34}" type="parTrans" cxnId="{7F0AE81D-CC1B-4DAA-A47C-E66B9212A9F3}">
      <dgm:prSet/>
      <dgm:spPr/>
      <dgm:t>
        <a:bodyPr/>
        <a:lstStyle/>
        <a:p>
          <a:endParaRPr lang="en-US"/>
        </a:p>
      </dgm:t>
    </dgm:pt>
    <dgm:pt modelId="{DB80F09A-6C17-4527-BE32-9FD3A44B90B8}" type="sibTrans" cxnId="{7F0AE81D-CC1B-4DAA-A47C-E66B9212A9F3}">
      <dgm:prSet/>
      <dgm:spPr/>
      <dgm:t>
        <a:bodyPr/>
        <a:lstStyle/>
        <a:p>
          <a:endParaRPr lang="en-US"/>
        </a:p>
      </dgm:t>
    </dgm:pt>
    <dgm:pt modelId="{1BBF5E32-0B1B-4C6A-83D4-5CB2FB9A584D}">
      <dgm:prSet phldrT="[Text]"/>
      <dgm:spPr/>
      <dgm:t>
        <a:bodyPr/>
        <a:lstStyle/>
        <a:p>
          <a:r>
            <a:rPr lang="en-US" dirty="0"/>
            <a:t>2012</a:t>
          </a:r>
        </a:p>
      </dgm:t>
    </dgm:pt>
    <dgm:pt modelId="{4B777667-726A-4996-B6A5-9211116CA87F}" type="parTrans" cxnId="{FBEDA81B-D69E-4F71-9C13-8C05FC162D7E}">
      <dgm:prSet/>
      <dgm:spPr/>
      <dgm:t>
        <a:bodyPr/>
        <a:lstStyle/>
        <a:p>
          <a:endParaRPr lang="en-US"/>
        </a:p>
      </dgm:t>
    </dgm:pt>
    <dgm:pt modelId="{612B59DF-E6FC-46F5-AE65-71B5A19493C3}" type="sibTrans" cxnId="{FBEDA81B-D69E-4F71-9C13-8C05FC162D7E}">
      <dgm:prSet/>
      <dgm:spPr/>
      <dgm:t>
        <a:bodyPr/>
        <a:lstStyle/>
        <a:p>
          <a:endParaRPr lang="en-US"/>
        </a:p>
      </dgm:t>
    </dgm:pt>
    <dgm:pt modelId="{1CBA3FAC-8076-495B-9B02-D0FE4E4DFF82}" type="pres">
      <dgm:prSet presAssocID="{A80B17D9-A92E-4641-86A5-67D4511CC9FA}" presName="Name0" presStyleCnt="0">
        <dgm:presLayoutVars>
          <dgm:dir/>
          <dgm:resizeHandles val="exact"/>
        </dgm:presLayoutVars>
      </dgm:prSet>
      <dgm:spPr/>
    </dgm:pt>
    <dgm:pt modelId="{87D0B22E-DED7-49FC-BAC9-687107FEE88E}" type="pres">
      <dgm:prSet presAssocID="{7F1CB123-BCDD-4555-80F5-596C9447491B}" presName="parTxOnly" presStyleLbl="node1" presStyleIdx="0" presStyleCnt="5">
        <dgm:presLayoutVars>
          <dgm:bulletEnabled val="1"/>
        </dgm:presLayoutVars>
      </dgm:prSet>
      <dgm:spPr/>
    </dgm:pt>
    <dgm:pt modelId="{C6A3D0CB-1EB5-4D24-94CC-D08E93F9FDFB}" type="pres">
      <dgm:prSet presAssocID="{31B4FAEF-2419-4194-9FB1-B8DAF062ADC7}" presName="parSpace" presStyleCnt="0"/>
      <dgm:spPr/>
    </dgm:pt>
    <dgm:pt modelId="{739B4A68-E692-4847-B686-2DCE55E45B9F}" type="pres">
      <dgm:prSet presAssocID="{C9653641-91CD-42D5-B78E-EE287B2DB47E}" presName="parTxOnly" presStyleLbl="node1" presStyleIdx="1" presStyleCnt="5">
        <dgm:presLayoutVars>
          <dgm:bulletEnabled val="1"/>
        </dgm:presLayoutVars>
      </dgm:prSet>
      <dgm:spPr/>
    </dgm:pt>
    <dgm:pt modelId="{489A8730-96FD-4FD5-9B6B-333ABAEBADA3}" type="pres">
      <dgm:prSet presAssocID="{836093AA-EDFF-4CFE-9CF3-E93B34785C23}" presName="parSpace" presStyleCnt="0"/>
      <dgm:spPr/>
    </dgm:pt>
    <dgm:pt modelId="{2CAD07D5-FC2C-4BA3-8F6E-EBDE61275A55}" type="pres">
      <dgm:prSet presAssocID="{22839E34-C81A-4C6F-AFCE-488857A6D11E}" presName="parTxOnly" presStyleLbl="node1" presStyleIdx="2" presStyleCnt="5">
        <dgm:presLayoutVars>
          <dgm:bulletEnabled val="1"/>
        </dgm:presLayoutVars>
      </dgm:prSet>
      <dgm:spPr/>
    </dgm:pt>
    <dgm:pt modelId="{9E4E7A75-D384-4D59-9F32-0D20183CCA94}" type="pres">
      <dgm:prSet presAssocID="{21DCA7AD-58DD-4F89-82C2-DFA4913BA0A5}" presName="parSpace" presStyleCnt="0"/>
      <dgm:spPr/>
    </dgm:pt>
    <dgm:pt modelId="{78C09293-1D24-4DFE-BF40-99AFEF1FB9DB}" type="pres">
      <dgm:prSet presAssocID="{B0F7D6F6-F6CC-4641-B16E-0AAFC719728C}" presName="parTxOnly" presStyleLbl="node1" presStyleIdx="3" presStyleCnt="5">
        <dgm:presLayoutVars>
          <dgm:bulletEnabled val="1"/>
        </dgm:presLayoutVars>
      </dgm:prSet>
      <dgm:spPr/>
    </dgm:pt>
    <dgm:pt modelId="{72B47B5E-05F7-44BB-8B31-34A30AA984FE}" type="pres">
      <dgm:prSet presAssocID="{DB80F09A-6C17-4527-BE32-9FD3A44B90B8}" presName="parSpace" presStyleCnt="0"/>
      <dgm:spPr/>
    </dgm:pt>
    <dgm:pt modelId="{1E80EFD2-029B-48E9-A92A-F5352DE80AB9}" type="pres">
      <dgm:prSet presAssocID="{1BBF5E32-0B1B-4C6A-83D4-5CB2FB9A584D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6856901-5ED1-42F9-BDAF-FC577CA97C7E}" srcId="{A80B17D9-A92E-4641-86A5-67D4511CC9FA}" destId="{7F1CB123-BCDD-4555-80F5-596C9447491B}" srcOrd="0" destOrd="0" parTransId="{9F9E9191-19D1-4AF5-8056-2CC8793A5B8C}" sibTransId="{31B4FAEF-2419-4194-9FB1-B8DAF062ADC7}"/>
    <dgm:cxn modelId="{179EFB09-0460-4EF9-8316-07CCD50AC84A}" type="presOf" srcId="{7F1CB123-BCDD-4555-80F5-596C9447491B}" destId="{87D0B22E-DED7-49FC-BAC9-687107FEE88E}" srcOrd="0" destOrd="0" presId="urn:microsoft.com/office/officeart/2005/8/layout/hChevron3"/>
    <dgm:cxn modelId="{3D4D3113-64F4-4ADD-BDB6-95703E8222D8}" type="presOf" srcId="{22839E34-C81A-4C6F-AFCE-488857A6D11E}" destId="{2CAD07D5-FC2C-4BA3-8F6E-EBDE61275A55}" srcOrd="0" destOrd="0" presId="urn:microsoft.com/office/officeart/2005/8/layout/hChevron3"/>
    <dgm:cxn modelId="{1F41F115-AF96-4820-AB58-165D0BADEFDE}" type="presOf" srcId="{A80B17D9-A92E-4641-86A5-67D4511CC9FA}" destId="{1CBA3FAC-8076-495B-9B02-D0FE4E4DFF82}" srcOrd="0" destOrd="0" presId="urn:microsoft.com/office/officeart/2005/8/layout/hChevron3"/>
    <dgm:cxn modelId="{FBEDA81B-D69E-4F71-9C13-8C05FC162D7E}" srcId="{A80B17D9-A92E-4641-86A5-67D4511CC9FA}" destId="{1BBF5E32-0B1B-4C6A-83D4-5CB2FB9A584D}" srcOrd="4" destOrd="0" parTransId="{4B777667-726A-4996-B6A5-9211116CA87F}" sibTransId="{612B59DF-E6FC-46F5-AE65-71B5A19493C3}"/>
    <dgm:cxn modelId="{7F0AE81D-CC1B-4DAA-A47C-E66B9212A9F3}" srcId="{A80B17D9-A92E-4641-86A5-67D4511CC9FA}" destId="{B0F7D6F6-F6CC-4641-B16E-0AAFC719728C}" srcOrd="3" destOrd="0" parTransId="{B6788A8D-29C8-4073-BD3C-7B86E070DB34}" sibTransId="{DB80F09A-6C17-4527-BE32-9FD3A44B90B8}"/>
    <dgm:cxn modelId="{72D51765-C3E2-48A6-A3B0-6EFA8750E310}" srcId="{A80B17D9-A92E-4641-86A5-67D4511CC9FA}" destId="{22839E34-C81A-4C6F-AFCE-488857A6D11E}" srcOrd="2" destOrd="0" parTransId="{B331B595-884C-472D-80FE-9253CB39C27E}" sibTransId="{21DCA7AD-58DD-4F89-82C2-DFA4913BA0A5}"/>
    <dgm:cxn modelId="{174DF9CA-F5C5-40CC-9112-5242CEB69682}" srcId="{A80B17D9-A92E-4641-86A5-67D4511CC9FA}" destId="{C9653641-91CD-42D5-B78E-EE287B2DB47E}" srcOrd="1" destOrd="0" parTransId="{C5F8485C-8D29-4D52-BE75-F221F6AA3F82}" sibTransId="{836093AA-EDFF-4CFE-9CF3-E93B34785C23}"/>
    <dgm:cxn modelId="{F06712E7-C7FE-43A8-B5E9-93F32B1D0055}" type="presOf" srcId="{1BBF5E32-0B1B-4C6A-83D4-5CB2FB9A584D}" destId="{1E80EFD2-029B-48E9-A92A-F5352DE80AB9}" srcOrd="0" destOrd="0" presId="urn:microsoft.com/office/officeart/2005/8/layout/hChevron3"/>
    <dgm:cxn modelId="{15F9C7EE-2B5C-41B5-BD11-88DA650943D0}" type="presOf" srcId="{B0F7D6F6-F6CC-4641-B16E-0AAFC719728C}" destId="{78C09293-1D24-4DFE-BF40-99AFEF1FB9DB}" srcOrd="0" destOrd="0" presId="urn:microsoft.com/office/officeart/2005/8/layout/hChevron3"/>
    <dgm:cxn modelId="{C1992FFB-7CCB-48E8-9FE0-4330C2209429}" type="presOf" srcId="{C9653641-91CD-42D5-B78E-EE287B2DB47E}" destId="{739B4A68-E692-4847-B686-2DCE55E45B9F}" srcOrd="0" destOrd="0" presId="urn:microsoft.com/office/officeart/2005/8/layout/hChevron3"/>
    <dgm:cxn modelId="{A33E2DCE-4EC6-4B99-AE95-C05BD2C0F2DE}" type="presParOf" srcId="{1CBA3FAC-8076-495B-9B02-D0FE4E4DFF82}" destId="{87D0B22E-DED7-49FC-BAC9-687107FEE88E}" srcOrd="0" destOrd="0" presId="urn:microsoft.com/office/officeart/2005/8/layout/hChevron3"/>
    <dgm:cxn modelId="{720ABEBE-0D16-4649-9E0A-34AD1716E77F}" type="presParOf" srcId="{1CBA3FAC-8076-495B-9B02-D0FE4E4DFF82}" destId="{C6A3D0CB-1EB5-4D24-94CC-D08E93F9FDFB}" srcOrd="1" destOrd="0" presId="urn:microsoft.com/office/officeart/2005/8/layout/hChevron3"/>
    <dgm:cxn modelId="{D3A829AD-A2A4-4082-93F8-59BA9145EFF1}" type="presParOf" srcId="{1CBA3FAC-8076-495B-9B02-D0FE4E4DFF82}" destId="{739B4A68-E692-4847-B686-2DCE55E45B9F}" srcOrd="2" destOrd="0" presId="urn:microsoft.com/office/officeart/2005/8/layout/hChevron3"/>
    <dgm:cxn modelId="{B52A3A82-286D-44CB-BA43-69BC580BBE18}" type="presParOf" srcId="{1CBA3FAC-8076-495B-9B02-D0FE4E4DFF82}" destId="{489A8730-96FD-4FD5-9B6B-333ABAEBADA3}" srcOrd="3" destOrd="0" presId="urn:microsoft.com/office/officeart/2005/8/layout/hChevron3"/>
    <dgm:cxn modelId="{DD6DEE73-7479-466A-9BEE-893F36BED38D}" type="presParOf" srcId="{1CBA3FAC-8076-495B-9B02-D0FE4E4DFF82}" destId="{2CAD07D5-FC2C-4BA3-8F6E-EBDE61275A55}" srcOrd="4" destOrd="0" presId="urn:microsoft.com/office/officeart/2005/8/layout/hChevron3"/>
    <dgm:cxn modelId="{670D3B77-9FA8-4691-A4C0-139D751E474F}" type="presParOf" srcId="{1CBA3FAC-8076-495B-9B02-D0FE4E4DFF82}" destId="{9E4E7A75-D384-4D59-9F32-0D20183CCA94}" srcOrd="5" destOrd="0" presId="urn:microsoft.com/office/officeart/2005/8/layout/hChevron3"/>
    <dgm:cxn modelId="{CD1DB166-8795-41DD-BC58-22DAC4E64446}" type="presParOf" srcId="{1CBA3FAC-8076-495B-9B02-D0FE4E4DFF82}" destId="{78C09293-1D24-4DFE-BF40-99AFEF1FB9DB}" srcOrd="6" destOrd="0" presId="urn:microsoft.com/office/officeart/2005/8/layout/hChevron3"/>
    <dgm:cxn modelId="{A23304CC-DBCE-4FB0-9521-D3B90493BC61}" type="presParOf" srcId="{1CBA3FAC-8076-495B-9B02-D0FE4E4DFF82}" destId="{72B47B5E-05F7-44BB-8B31-34A30AA984FE}" srcOrd="7" destOrd="0" presId="urn:microsoft.com/office/officeart/2005/8/layout/hChevron3"/>
    <dgm:cxn modelId="{0C12B4B9-BBBD-4165-9A06-E4A2E63C36A1}" type="presParOf" srcId="{1CBA3FAC-8076-495B-9B02-D0FE4E4DFF82}" destId="{1E80EFD2-029B-48E9-A92A-F5352DE80AB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0BAADB-B59C-40E5-9A11-D4189B64DAD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B222AF3D-023D-4287-AAA3-E68F90DB808B}">
      <dgm:prSet phldrT="[Tekst]"/>
      <dgm:spPr/>
      <dgm:t>
        <a:bodyPr/>
        <a:lstStyle/>
        <a:p>
          <a:r>
            <a:rPr lang="da-DK" dirty="0"/>
            <a:t>Model</a:t>
          </a:r>
        </a:p>
      </dgm:t>
    </dgm:pt>
    <dgm:pt modelId="{77C1CF09-1CE0-4E5B-B77E-CE322545680E}" type="parTrans" cxnId="{63660E53-688E-4A08-8B9F-AB8C44F773EA}">
      <dgm:prSet/>
      <dgm:spPr/>
      <dgm:t>
        <a:bodyPr/>
        <a:lstStyle/>
        <a:p>
          <a:endParaRPr lang="da-DK"/>
        </a:p>
      </dgm:t>
    </dgm:pt>
    <dgm:pt modelId="{332E8C38-C717-4A2D-AFC0-294756FBBC7E}" type="sibTrans" cxnId="{63660E53-688E-4A08-8B9F-AB8C44F773EA}">
      <dgm:prSet/>
      <dgm:spPr>
        <a:ln w="28575">
          <a:solidFill>
            <a:schemeClr val="accent1"/>
          </a:solidFill>
        </a:ln>
      </dgm:spPr>
      <dgm:t>
        <a:bodyPr/>
        <a:lstStyle/>
        <a:p>
          <a:endParaRPr lang="da-DK"/>
        </a:p>
      </dgm:t>
    </dgm:pt>
    <dgm:pt modelId="{98BBC38D-F498-4EED-95D1-4FE4E3664431}">
      <dgm:prSet phldrT="[Tekst]"/>
      <dgm:spPr/>
      <dgm:t>
        <a:bodyPr/>
        <a:lstStyle/>
        <a:p>
          <a:r>
            <a:rPr lang="da-DK" dirty="0"/>
            <a:t>View</a:t>
          </a:r>
        </a:p>
      </dgm:t>
    </dgm:pt>
    <dgm:pt modelId="{6CA0CE48-1718-411E-98E4-F8443E58AC8E}" type="parTrans" cxnId="{884D98AD-FDB7-4994-9A2D-5BAF384DDB31}">
      <dgm:prSet/>
      <dgm:spPr/>
      <dgm:t>
        <a:bodyPr/>
        <a:lstStyle/>
        <a:p>
          <a:endParaRPr lang="da-DK"/>
        </a:p>
      </dgm:t>
    </dgm:pt>
    <dgm:pt modelId="{CFC273C5-0D97-4DE4-8D53-B53462F3B5C6}" type="sibTrans" cxnId="{884D98AD-FDB7-4994-9A2D-5BAF384DDB31}">
      <dgm:prSet/>
      <dgm:spPr>
        <a:ln w="28575">
          <a:solidFill>
            <a:schemeClr val="accent1"/>
          </a:solidFill>
        </a:ln>
      </dgm:spPr>
      <dgm:t>
        <a:bodyPr/>
        <a:lstStyle/>
        <a:p>
          <a:endParaRPr lang="da-DK"/>
        </a:p>
      </dgm:t>
    </dgm:pt>
    <dgm:pt modelId="{6CFC57D8-F27E-4068-B010-E79A7DB47E01}">
      <dgm:prSet phldrT="[Tekst]"/>
      <dgm:spPr/>
      <dgm:t>
        <a:bodyPr/>
        <a:lstStyle/>
        <a:p>
          <a:r>
            <a:rPr lang="da-DK" dirty="0"/>
            <a:t>Controller</a:t>
          </a:r>
        </a:p>
      </dgm:t>
    </dgm:pt>
    <dgm:pt modelId="{6E10B18A-00AD-4E3B-AD53-391A58F97D27}" type="parTrans" cxnId="{7DFFDA2F-BD5F-4AA6-8DE8-EF9E5D8CFCB7}">
      <dgm:prSet/>
      <dgm:spPr/>
      <dgm:t>
        <a:bodyPr/>
        <a:lstStyle/>
        <a:p>
          <a:endParaRPr lang="da-DK"/>
        </a:p>
      </dgm:t>
    </dgm:pt>
    <dgm:pt modelId="{BB8F96EF-7146-4506-9F00-3638D2BE4FFF}" type="sibTrans" cxnId="{7DFFDA2F-BD5F-4AA6-8DE8-EF9E5D8CFCB7}">
      <dgm:prSet/>
      <dgm:spPr>
        <a:ln w="28575">
          <a:solidFill>
            <a:schemeClr val="accent1"/>
          </a:solidFill>
        </a:ln>
      </dgm:spPr>
      <dgm:t>
        <a:bodyPr/>
        <a:lstStyle/>
        <a:p>
          <a:endParaRPr lang="da-DK"/>
        </a:p>
      </dgm:t>
    </dgm:pt>
    <dgm:pt modelId="{9970D72B-28CB-4669-B7F5-6DE018E3C097}" type="pres">
      <dgm:prSet presAssocID="{1E0BAADB-B59C-40E5-9A11-D4189B64DAD9}" presName="cycle" presStyleCnt="0">
        <dgm:presLayoutVars>
          <dgm:dir/>
          <dgm:resizeHandles val="exact"/>
        </dgm:presLayoutVars>
      </dgm:prSet>
      <dgm:spPr/>
    </dgm:pt>
    <dgm:pt modelId="{31C07F13-6065-4712-BE57-B9CABF16DCC2}" type="pres">
      <dgm:prSet presAssocID="{B222AF3D-023D-4287-AAA3-E68F90DB808B}" presName="node" presStyleLbl="node1" presStyleIdx="0" presStyleCnt="3">
        <dgm:presLayoutVars>
          <dgm:bulletEnabled val="1"/>
        </dgm:presLayoutVars>
      </dgm:prSet>
      <dgm:spPr/>
    </dgm:pt>
    <dgm:pt modelId="{32A3803B-87D0-496D-984C-83BA5E71ABC3}" type="pres">
      <dgm:prSet presAssocID="{B222AF3D-023D-4287-AAA3-E68F90DB808B}" presName="spNode" presStyleCnt="0"/>
      <dgm:spPr/>
    </dgm:pt>
    <dgm:pt modelId="{6E6C0318-9105-4559-AC5C-28963BB9A165}" type="pres">
      <dgm:prSet presAssocID="{332E8C38-C717-4A2D-AFC0-294756FBBC7E}" presName="sibTrans" presStyleLbl="sibTrans1D1" presStyleIdx="0" presStyleCnt="3"/>
      <dgm:spPr/>
    </dgm:pt>
    <dgm:pt modelId="{0431F217-EFD7-4201-8BA8-B090E52AB29B}" type="pres">
      <dgm:prSet presAssocID="{98BBC38D-F498-4EED-95D1-4FE4E3664431}" presName="node" presStyleLbl="node1" presStyleIdx="1" presStyleCnt="3">
        <dgm:presLayoutVars>
          <dgm:bulletEnabled val="1"/>
        </dgm:presLayoutVars>
      </dgm:prSet>
      <dgm:spPr/>
    </dgm:pt>
    <dgm:pt modelId="{F77406C8-4832-4583-9D24-465AE16376C9}" type="pres">
      <dgm:prSet presAssocID="{98BBC38D-F498-4EED-95D1-4FE4E3664431}" presName="spNode" presStyleCnt="0"/>
      <dgm:spPr/>
    </dgm:pt>
    <dgm:pt modelId="{4436C449-64DB-4F47-B382-8432AD084FBF}" type="pres">
      <dgm:prSet presAssocID="{CFC273C5-0D97-4DE4-8D53-B53462F3B5C6}" presName="sibTrans" presStyleLbl="sibTrans1D1" presStyleIdx="1" presStyleCnt="3"/>
      <dgm:spPr/>
    </dgm:pt>
    <dgm:pt modelId="{D9AC5388-3E52-42A6-B77E-84C8060E8B22}" type="pres">
      <dgm:prSet presAssocID="{6CFC57D8-F27E-4068-B010-E79A7DB47E01}" presName="node" presStyleLbl="node1" presStyleIdx="2" presStyleCnt="3">
        <dgm:presLayoutVars>
          <dgm:bulletEnabled val="1"/>
        </dgm:presLayoutVars>
      </dgm:prSet>
      <dgm:spPr/>
    </dgm:pt>
    <dgm:pt modelId="{C461C96A-A7C3-4B19-9395-9B1C68FD2189}" type="pres">
      <dgm:prSet presAssocID="{6CFC57D8-F27E-4068-B010-E79A7DB47E01}" presName="spNode" presStyleCnt="0"/>
      <dgm:spPr/>
    </dgm:pt>
    <dgm:pt modelId="{DEE64337-5763-4742-A608-277B62C4D8C2}" type="pres">
      <dgm:prSet presAssocID="{BB8F96EF-7146-4506-9F00-3638D2BE4FFF}" presName="sibTrans" presStyleLbl="sibTrans1D1" presStyleIdx="2" presStyleCnt="3"/>
      <dgm:spPr/>
    </dgm:pt>
  </dgm:ptLst>
  <dgm:cxnLst>
    <dgm:cxn modelId="{D5D2A701-328D-482C-AA4E-759938372015}" type="presOf" srcId="{CFC273C5-0D97-4DE4-8D53-B53462F3B5C6}" destId="{4436C449-64DB-4F47-B382-8432AD084FBF}" srcOrd="0" destOrd="0" presId="urn:microsoft.com/office/officeart/2005/8/layout/cycle5"/>
    <dgm:cxn modelId="{34ABAB22-8A9F-41AD-9D46-EBA3F41FD5A7}" type="presOf" srcId="{BB8F96EF-7146-4506-9F00-3638D2BE4FFF}" destId="{DEE64337-5763-4742-A608-277B62C4D8C2}" srcOrd="0" destOrd="0" presId="urn:microsoft.com/office/officeart/2005/8/layout/cycle5"/>
    <dgm:cxn modelId="{7DFFDA2F-BD5F-4AA6-8DE8-EF9E5D8CFCB7}" srcId="{1E0BAADB-B59C-40E5-9A11-D4189B64DAD9}" destId="{6CFC57D8-F27E-4068-B010-E79A7DB47E01}" srcOrd="2" destOrd="0" parTransId="{6E10B18A-00AD-4E3B-AD53-391A58F97D27}" sibTransId="{BB8F96EF-7146-4506-9F00-3638D2BE4FFF}"/>
    <dgm:cxn modelId="{1E287A62-B357-4E64-8D79-E0BDDA5958AE}" type="presOf" srcId="{1E0BAADB-B59C-40E5-9A11-D4189B64DAD9}" destId="{9970D72B-28CB-4669-B7F5-6DE018E3C097}" srcOrd="0" destOrd="0" presId="urn:microsoft.com/office/officeart/2005/8/layout/cycle5"/>
    <dgm:cxn modelId="{D9314B4B-E21E-4C65-B4E9-F89B99E25570}" type="presOf" srcId="{6CFC57D8-F27E-4068-B010-E79A7DB47E01}" destId="{D9AC5388-3E52-42A6-B77E-84C8060E8B22}" srcOrd="0" destOrd="0" presId="urn:microsoft.com/office/officeart/2005/8/layout/cycle5"/>
    <dgm:cxn modelId="{63660E53-688E-4A08-8B9F-AB8C44F773EA}" srcId="{1E0BAADB-B59C-40E5-9A11-D4189B64DAD9}" destId="{B222AF3D-023D-4287-AAA3-E68F90DB808B}" srcOrd="0" destOrd="0" parTransId="{77C1CF09-1CE0-4E5B-B77E-CE322545680E}" sibTransId="{332E8C38-C717-4A2D-AFC0-294756FBBC7E}"/>
    <dgm:cxn modelId="{88CD2875-B487-43BD-AE49-749EC9295C26}" type="presOf" srcId="{332E8C38-C717-4A2D-AFC0-294756FBBC7E}" destId="{6E6C0318-9105-4559-AC5C-28963BB9A165}" srcOrd="0" destOrd="0" presId="urn:microsoft.com/office/officeart/2005/8/layout/cycle5"/>
    <dgm:cxn modelId="{BD1580A9-82E4-4EDB-B062-AD01C725C39D}" type="presOf" srcId="{98BBC38D-F498-4EED-95D1-4FE4E3664431}" destId="{0431F217-EFD7-4201-8BA8-B090E52AB29B}" srcOrd="0" destOrd="0" presId="urn:microsoft.com/office/officeart/2005/8/layout/cycle5"/>
    <dgm:cxn modelId="{884D98AD-FDB7-4994-9A2D-5BAF384DDB31}" srcId="{1E0BAADB-B59C-40E5-9A11-D4189B64DAD9}" destId="{98BBC38D-F498-4EED-95D1-4FE4E3664431}" srcOrd="1" destOrd="0" parTransId="{6CA0CE48-1718-411E-98E4-F8443E58AC8E}" sibTransId="{CFC273C5-0D97-4DE4-8D53-B53462F3B5C6}"/>
    <dgm:cxn modelId="{AD9BFAF7-A4EA-4A4F-B72B-3183D84DC358}" type="presOf" srcId="{B222AF3D-023D-4287-AAA3-E68F90DB808B}" destId="{31C07F13-6065-4712-BE57-B9CABF16DCC2}" srcOrd="0" destOrd="0" presId="urn:microsoft.com/office/officeart/2005/8/layout/cycle5"/>
    <dgm:cxn modelId="{5A04B87D-0ABE-48EF-8036-014A1B2A5D94}" type="presParOf" srcId="{9970D72B-28CB-4669-B7F5-6DE018E3C097}" destId="{31C07F13-6065-4712-BE57-B9CABF16DCC2}" srcOrd="0" destOrd="0" presId="urn:microsoft.com/office/officeart/2005/8/layout/cycle5"/>
    <dgm:cxn modelId="{16C16545-DE1E-4627-B8CE-DA67FB5F843E}" type="presParOf" srcId="{9970D72B-28CB-4669-B7F5-6DE018E3C097}" destId="{32A3803B-87D0-496D-984C-83BA5E71ABC3}" srcOrd="1" destOrd="0" presId="urn:microsoft.com/office/officeart/2005/8/layout/cycle5"/>
    <dgm:cxn modelId="{30B67DE1-34CA-47C4-89D9-9AFC39460AE0}" type="presParOf" srcId="{9970D72B-28CB-4669-B7F5-6DE018E3C097}" destId="{6E6C0318-9105-4559-AC5C-28963BB9A165}" srcOrd="2" destOrd="0" presId="urn:microsoft.com/office/officeart/2005/8/layout/cycle5"/>
    <dgm:cxn modelId="{AB98606A-AB42-4DBD-923C-29B9575F07CC}" type="presParOf" srcId="{9970D72B-28CB-4669-B7F5-6DE018E3C097}" destId="{0431F217-EFD7-4201-8BA8-B090E52AB29B}" srcOrd="3" destOrd="0" presId="urn:microsoft.com/office/officeart/2005/8/layout/cycle5"/>
    <dgm:cxn modelId="{AB37FA79-B615-43E6-92C4-CFEEC82CE629}" type="presParOf" srcId="{9970D72B-28CB-4669-B7F5-6DE018E3C097}" destId="{F77406C8-4832-4583-9D24-465AE16376C9}" srcOrd="4" destOrd="0" presId="urn:microsoft.com/office/officeart/2005/8/layout/cycle5"/>
    <dgm:cxn modelId="{FD0A42E8-5D59-45AB-807E-635E17474380}" type="presParOf" srcId="{9970D72B-28CB-4669-B7F5-6DE018E3C097}" destId="{4436C449-64DB-4F47-B382-8432AD084FBF}" srcOrd="5" destOrd="0" presId="urn:microsoft.com/office/officeart/2005/8/layout/cycle5"/>
    <dgm:cxn modelId="{0406D207-75C0-4048-8F36-4794912FE46F}" type="presParOf" srcId="{9970D72B-28CB-4669-B7F5-6DE018E3C097}" destId="{D9AC5388-3E52-42A6-B77E-84C8060E8B22}" srcOrd="6" destOrd="0" presId="urn:microsoft.com/office/officeart/2005/8/layout/cycle5"/>
    <dgm:cxn modelId="{C3B04AB4-2036-4F7E-8700-457250503255}" type="presParOf" srcId="{9970D72B-28CB-4669-B7F5-6DE018E3C097}" destId="{C461C96A-A7C3-4B19-9395-9B1C68FD2189}" srcOrd="7" destOrd="0" presId="urn:microsoft.com/office/officeart/2005/8/layout/cycle5"/>
    <dgm:cxn modelId="{46307862-ED05-4B7F-A9F5-B132FFD7BE46}" type="presParOf" srcId="{9970D72B-28CB-4669-B7F5-6DE018E3C097}" destId="{DEE64337-5763-4742-A608-277B62C4D8C2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5E1E2-B6A9-4696-AD93-D64E3CF55849}">
      <dsp:nvSpPr>
        <dsp:cNvPr id="0" name=""/>
        <dsp:cNvSpPr/>
      </dsp:nvSpPr>
      <dsp:spPr>
        <a:xfrm>
          <a:off x="5134" y="2189906"/>
          <a:ext cx="1591716" cy="636686"/>
        </a:xfrm>
        <a:prstGeom prst="homePlat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2001</a:t>
          </a:r>
        </a:p>
      </dsp:txBody>
      <dsp:txXfrm>
        <a:off x="5134" y="2189906"/>
        <a:ext cx="1432545" cy="636686"/>
      </dsp:txXfrm>
    </dsp:sp>
    <dsp:sp modelId="{288277FE-4FB6-44EB-A382-D7101BEB357D}">
      <dsp:nvSpPr>
        <dsp:cNvPr id="0" name=""/>
        <dsp:cNvSpPr/>
      </dsp:nvSpPr>
      <dsp:spPr>
        <a:xfrm>
          <a:off x="1278508" y="2189906"/>
          <a:ext cx="1591716" cy="636686"/>
        </a:xfrm>
        <a:prstGeom prst="chevron">
          <a:avLst/>
        </a:prstGeom>
        <a:solidFill>
          <a:schemeClr val="accent6">
            <a:shade val="50000"/>
            <a:hueOff val="42537"/>
            <a:satOff val="-621"/>
            <a:lumOff val="101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2004</a:t>
          </a:r>
        </a:p>
      </dsp:txBody>
      <dsp:txXfrm>
        <a:off x="1596851" y="2189906"/>
        <a:ext cx="955030" cy="636686"/>
      </dsp:txXfrm>
    </dsp:sp>
    <dsp:sp modelId="{8C1D4A43-676F-4D75-9A86-C7ADE6AA291B}">
      <dsp:nvSpPr>
        <dsp:cNvPr id="0" name=""/>
        <dsp:cNvSpPr/>
      </dsp:nvSpPr>
      <dsp:spPr>
        <a:xfrm>
          <a:off x="2551881" y="2189906"/>
          <a:ext cx="1591716" cy="636686"/>
        </a:xfrm>
        <a:prstGeom prst="chevron">
          <a:avLst/>
        </a:prstGeom>
        <a:solidFill>
          <a:schemeClr val="accent6">
            <a:shade val="50000"/>
            <a:hueOff val="85074"/>
            <a:satOff val="-1242"/>
            <a:lumOff val="20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2005</a:t>
          </a:r>
        </a:p>
      </dsp:txBody>
      <dsp:txXfrm>
        <a:off x="2870224" y="2189906"/>
        <a:ext cx="955030" cy="636686"/>
      </dsp:txXfrm>
    </dsp:sp>
    <dsp:sp modelId="{EAAAE9E3-E6C2-41D0-ACA3-474AF2C32E65}">
      <dsp:nvSpPr>
        <dsp:cNvPr id="0" name=""/>
        <dsp:cNvSpPr/>
      </dsp:nvSpPr>
      <dsp:spPr>
        <a:xfrm>
          <a:off x="3825254" y="2189906"/>
          <a:ext cx="1591716" cy="636686"/>
        </a:xfrm>
        <a:prstGeom prst="chevron">
          <a:avLst/>
        </a:prstGeom>
        <a:solidFill>
          <a:schemeClr val="accent6">
            <a:shade val="50000"/>
            <a:hueOff val="127612"/>
            <a:satOff val="-1863"/>
            <a:lumOff val="30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2010</a:t>
          </a:r>
        </a:p>
      </dsp:txBody>
      <dsp:txXfrm>
        <a:off x="4143597" y="2189906"/>
        <a:ext cx="955030" cy="636686"/>
      </dsp:txXfrm>
    </dsp:sp>
    <dsp:sp modelId="{99B527AA-0027-40C3-A753-07BE0E6DF5C3}">
      <dsp:nvSpPr>
        <dsp:cNvPr id="0" name=""/>
        <dsp:cNvSpPr/>
      </dsp:nvSpPr>
      <dsp:spPr>
        <a:xfrm>
          <a:off x="5098628" y="2189906"/>
          <a:ext cx="1591716" cy="636686"/>
        </a:xfrm>
        <a:prstGeom prst="chevron">
          <a:avLst/>
        </a:prstGeom>
        <a:solidFill>
          <a:schemeClr val="accent6">
            <a:shade val="50000"/>
            <a:hueOff val="170149"/>
            <a:satOff val="-2484"/>
            <a:lumOff val="40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2012</a:t>
          </a:r>
        </a:p>
      </dsp:txBody>
      <dsp:txXfrm>
        <a:off x="5416971" y="2189906"/>
        <a:ext cx="955030" cy="636686"/>
      </dsp:txXfrm>
    </dsp:sp>
    <dsp:sp modelId="{086F332A-0140-4CFA-8348-B2D3DE007AA5}">
      <dsp:nvSpPr>
        <dsp:cNvPr id="0" name=""/>
        <dsp:cNvSpPr/>
      </dsp:nvSpPr>
      <dsp:spPr>
        <a:xfrm>
          <a:off x="6372001" y="2189906"/>
          <a:ext cx="1591716" cy="636686"/>
        </a:xfrm>
        <a:prstGeom prst="chevron">
          <a:avLst/>
        </a:prstGeom>
        <a:solidFill>
          <a:schemeClr val="accent6">
            <a:shade val="50000"/>
            <a:hueOff val="127612"/>
            <a:satOff val="-1863"/>
            <a:lumOff val="303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6690344" y="2189906"/>
        <a:ext cx="955030" cy="636686"/>
      </dsp:txXfrm>
    </dsp:sp>
    <dsp:sp modelId="{B51F88C8-97E8-4752-A83B-614D7666037E}">
      <dsp:nvSpPr>
        <dsp:cNvPr id="0" name=""/>
        <dsp:cNvSpPr/>
      </dsp:nvSpPr>
      <dsp:spPr>
        <a:xfrm>
          <a:off x="7645375" y="2189906"/>
          <a:ext cx="1591716" cy="636686"/>
        </a:xfrm>
        <a:prstGeom prst="chevron">
          <a:avLst/>
        </a:prstGeom>
        <a:solidFill>
          <a:schemeClr val="accent6">
            <a:shade val="50000"/>
            <a:hueOff val="85074"/>
            <a:satOff val="-1242"/>
            <a:lumOff val="202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7963718" y="2189906"/>
        <a:ext cx="955030" cy="636686"/>
      </dsp:txXfrm>
    </dsp:sp>
    <dsp:sp modelId="{7CB61744-4652-48C7-AEE3-E65C02EAC62F}">
      <dsp:nvSpPr>
        <dsp:cNvPr id="0" name=""/>
        <dsp:cNvSpPr/>
      </dsp:nvSpPr>
      <dsp:spPr>
        <a:xfrm>
          <a:off x="8918748" y="2189906"/>
          <a:ext cx="1591716" cy="636686"/>
        </a:xfrm>
        <a:prstGeom prst="chevron">
          <a:avLst/>
        </a:prstGeom>
        <a:solidFill>
          <a:schemeClr val="accent6">
            <a:shade val="50000"/>
            <a:hueOff val="42537"/>
            <a:satOff val="-621"/>
            <a:lumOff val="101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9237091" y="2189906"/>
        <a:ext cx="955030" cy="636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0B22E-DED7-49FC-BAC9-687107FEE88E}">
      <dsp:nvSpPr>
        <dsp:cNvPr id="0" name=""/>
        <dsp:cNvSpPr/>
      </dsp:nvSpPr>
      <dsp:spPr>
        <a:xfrm>
          <a:off x="1283" y="2007629"/>
          <a:ext cx="2503103" cy="1001241"/>
        </a:xfrm>
        <a:prstGeom prst="homePlat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1996</a:t>
          </a:r>
        </a:p>
      </dsp:txBody>
      <dsp:txXfrm>
        <a:off x="1283" y="2007629"/>
        <a:ext cx="2252793" cy="1001241"/>
      </dsp:txXfrm>
    </dsp:sp>
    <dsp:sp modelId="{739B4A68-E692-4847-B686-2DCE55E45B9F}">
      <dsp:nvSpPr>
        <dsp:cNvPr id="0" name=""/>
        <dsp:cNvSpPr/>
      </dsp:nvSpPr>
      <dsp:spPr>
        <a:xfrm>
          <a:off x="2003766" y="2007629"/>
          <a:ext cx="2503103" cy="1001241"/>
        </a:xfrm>
        <a:prstGeom prst="chevron">
          <a:avLst/>
        </a:prstGeom>
        <a:solidFill>
          <a:schemeClr val="accent6">
            <a:shade val="50000"/>
            <a:hueOff val="68060"/>
            <a:satOff val="-994"/>
            <a:lumOff val="161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2002</a:t>
          </a:r>
        </a:p>
      </dsp:txBody>
      <dsp:txXfrm>
        <a:off x="2504387" y="2007629"/>
        <a:ext cx="1501862" cy="1001241"/>
      </dsp:txXfrm>
    </dsp:sp>
    <dsp:sp modelId="{2CAD07D5-FC2C-4BA3-8F6E-EBDE61275A55}">
      <dsp:nvSpPr>
        <dsp:cNvPr id="0" name=""/>
        <dsp:cNvSpPr/>
      </dsp:nvSpPr>
      <dsp:spPr>
        <a:xfrm>
          <a:off x="4006248" y="2007629"/>
          <a:ext cx="2503103" cy="1001241"/>
        </a:xfrm>
        <a:prstGeom prst="chevron">
          <a:avLst/>
        </a:prstGeom>
        <a:solidFill>
          <a:schemeClr val="accent6">
            <a:shade val="50000"/>
            <a:hueOff val="136119"/>
            <a:satOff val="-1987"/>
            <a:lumOff val="323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2008</a:t>
          </a:r>
        </a:p>
      </dsp:txBody>
      <dsp:txXfrm>
        <a:off x="4506869" y="2007629"/>
        <a:ext cx="1501862" cy="1001241"/>
      </dsp:txXfrm>
    </dsp:sp>
    <dsp:sp modelId="{78C09293-1D24-4DFE-BF40-99AFEF1FB9DB}">
      <dsp:nvSpPr>
        <dsp:cNvPr id="0" name=""/>
        <dsp:cNvSpPr/>
      </dsp:nvSpPr>
      <dsp:spPr>
        <a:xfrm>
          <a:off x="6008730" y="2007629"/>
          <a:ext cx="2503103" cy="1001241"/>
        </a:xfrm>
        <a:prstGeom prst="chevron">
          <a:avLst/>
        </a:prstGeom>
        <a:solidFill>
          <a:schemeClr val="accent6">
            <a:shade val="50000"/>
            <a:hueOff val="136119"/>
            <a:satOff val="-1987"/>
            <a:lumOff val="323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2010</a:t>
          </a:r>
        </a:p>
      </dsp:txBody>
      <dsp:txXfrm>
        <a:off x="6509351" y="2007629"/>
        <a:ext cx="1501862" cy="1001241"/>
      </dsp:txXfrm>
    </dsp:sp>
    <dsp:sp modelId="{1E80EFD2-029B-48E9-A92A-F5352DE80AB9}">
      <dsp:nvSpPr>
        <dsp:cNvPr id="0" name=""/>
        <dsp:cNvSpPr/>
      </dsp:nvSpPr>
      <dsp:spPr>
        <a:xfrm>
          <a:off x="8011213" y="2007629"/>
          <a:ext cx="2503103" cy="1001241"/>
        </a:xfrm>
        <a:prstGeom prst="chevron">
          <a:avLst/>
        </a:prstGeom>
        <a:solidFill>
          <a:schemeClr val="accent6">
            <a:shade val="50000"/>
            <a:hueOff val="68060"/>
            <a:satOff val="-994"/>
            <a:lumOff val="161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28016" rIns="64008" bIns="12801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2012</a:t>
          </a:r>
        </a:p>
      </dsp:txBody>
      <dsp:txXfrm>
        <a:off x="8511834" y="2007629"/>
        <a:ext cx="1501862" cy="10012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07F13-6065-4712-BE57-B9CABF16DCC2}">
      <dsp:nvSpPr>
        <dsp:cNvPr id="0" name=""/>
        <dsp:cNvSpPr/>
      </dsp:nvSpPr>
      <dsp:spPr>
        <a:xfrm>
          <a:off x="1444720" y="270925"/>
          <a:ext cx="1921596" cy="12490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 dirty="0"/>
            <a:t>Model</a:t>
          </a:r>
        </a:p>
      </dsp:txBody>
      <dsp:txXfrm>
        <a:off x="1505693" y="331898"/>
        <a:ext cx="1799650" cy="1127091"/>
      </dsp:txXfrm>
    </dsp:sp>
    <dsp:sp modelId="{6E6C0318-9105-4559-AC5C-28963BB9A165}">
      <dsp:nvSpPr>
        <dsp:cNvPr id="0" name=""/>
        <dsp:cNvSpPr/>
      </dsp:nvSpPr>
      <dsp:spPr>
        <a:xfrm>
          <a:off x="738527" y="895444"/>
          <a:ext cx="3333982" cy="3333982"/>
        </a:xfrm>
        <a:custGeom>
          <a:avLst/>
          <a:gdLst/>
          <a:ahLst/>
          <a:cxnLst/>
          <a:rect l="0" t="0" r="0" b="0"/>
          <a:pathLst>
            <a:path>
              <a:moveTo>
                <a:pt x="2886156" y="530111"/>
              </a:moveTo>
              <a:arcTo wR="1666991" hR="1666991" stAng="19020016" swAng="2303790"/>
            </a:path>
          </a:pathLst>
        </a:custGeom>
        <a:noFill/>
        <a:ln w="28575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1F217-EFD7-4201-8BA8-B090E52AB29B}">
      <dsp:nvSpPr>
        <dsp:cNvPr id="0" name=""/>
        <dsp:cNvSpPr/>
      </dsp:nvSpPr>
      <dsp:spPr>
        <a:xfrm>
          <a:off x="2888377" y="2771412"/>
          <a:ext cx="1921596" cy="12490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 dirty="0"/>
            <a:t>View</a:t>
          </a:r>
        </a:p>
      </dsp:txBody>
      <dsp:txXfrm>
        <a:off x="2949350" y="2832385"/>
        <a:ext cx="1799650" cy="1127091"/>
      </dsp:txXfrm>
    </dsp:sp>
    <dsp:sp modelId="{4436C449-64DB-4F47-B382-8432AD084FBF}">
      <dsp:nvSpPr>
        <dsp:cNvPr id="0" name=""/>
        <dsp:cNvSpPr/>
      </dsp:nvSpPr>
      <dsp:spPr>
        <a:xfrm>
          <a:off x="738527" y="895444"/>
          <a:ext cx="3333982" cy="3333982"/>
        </a:xfrm>
        <a:custGeom>
          <a:avLst/>
          <a:gdLst/>
          <a:ahLst/>
          <a:cxnLst/>
          <a:rect l="0" t="0" r="0" b="0"/>
          <a:pathLst>
            <a:path>
              <a:moveTo>
                <a:pt x="2179007" y="3253401"/>
              </a:moveTo>
              <a:arcTo wR="1666991" hR="1666991" stAng="4326747" swAng="2146506"/>
            </a:path>
          </a:pathLst>
        </a:custGeom>
        <a:noFill/>
        <a:ln w="28575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C5388-3E52-42A6-B77E-84C8060E8B22}">
      <dsp:nvSpPr>
        <dsp:cNvPr id="0" name=""/>
        <dsp:cNvSpPr/>
      </dsp:nvSpPr>
      <dsp:spPr>
        <a:xfrm>
          <a:off x="1064" y="2771412"/>
          <a:ext cx="1921596" cy="12490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 dirty="0"/>
            <a:t>Controller</a:t>
          </a:r>
        </a:p>
      </dsp:txBody>
      <dsp:txXfrm>
        <a:off x="62037" y="2832385"/>
        <a:ext cx="1799650" cy="1127091"/>
      </dsp:txXfrm>
    </dsp:sp>
    <dsp:sp modelId="{DEE64337-5763-4742-A608-277B62C4D8C2}">
      <dsp:nvSpPr>
        <dsp:cNvPr id="0" name=""/>
        <dsp:cNvSpPr/>
      </dsp:nvSpPr>
      <dsp:spPr>
        <a:xfrm>
          <a:off x="738527" y="895444"/>
          <a:ext cx="3333982" cy="3333982"/>
        </a:xfrm>
        <a:custGeom>
          <a:avLst/>
          <a:gdLst/>
          <a:ahLst/>
          <a:cxnLst/>
          <a:rect l="0" t="0" r="0" b="0"/>
          <a:pathLst>
            <a:path>
              <a:moveTo>
                <a:pt x="5377" y="1533206"/>
              </a:moveTo>
              <a:arcTo wR="1666991" hR="1666991" stAng="11076194" swAng="2303790"/>
            </a:path>
          </a:pathLst>
        </a:custGeom>
        <a:noFill/>
        <a:ln w="28575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012B-E532-9740-BD90-40D8DB4A9FA2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230C5-9868-3543-B36B-B5197F1DF78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30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5126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content </a:t>
            </a:r>
            <a:r>
              <a:rPr lang="da-DK" dirty="0" err="1"/>
              <a:t>negotiation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it's about deciding the best response format data that could be acceptable by the client. it could be JSON,XML,ATOM or other formatted data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4167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content </a:t>
            </a:r>
            <a:r>
              <a:rPr lang="da-DK" dirty="0" err="1"/>
              <a:t>negotiation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it's about deciding the best response format data that could be acceptable by the client. it could be JSON,XML,ATOM or other formatted data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7182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744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5D906A1B-BAFB-43D2-BB2B-065E23A69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57F59D6F-E110-4A0B-B863-1EE8EDEA4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2050" name="Picture 2" descr="https://teasolutions.dk/media/6951/umbraco-icon.png">
            <a:extLst>
              <a:ext uri="{FF2B5EF4-FFF2-40B4-BE49-F238E27FC236}">
                <a16:creationId xmlns:a16="http://schemas.microsoft.com/office/drawing/2014/main" id="{1478935F-73C3-4AAB-9E92-C85319F4A1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33337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0905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7696E7C6-23F1-4EC0-B185-46DBB5A20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1822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1C5A659E-B216-4411-9478-ECE5511F8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813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73914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FC2E9D66-3A06-4344-A1D6-3C8ED7A665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775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E0BA08BA-0392-4A69-87E7-2E73586B1A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6431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FB54870E-1EA0-4A2E-9B8C-495BE3606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5969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8168" y="1160464"/>
            <a:ext cx="3744045" cy="5005386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81B0D8E2-6645-47BA-87CB-68E07F432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831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99013" y="1160463"/>
            <a:ext cx="6553200" cy="50053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57403" y="1160463"/>
            <a:ext cx="3744045" cy="500538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A3B119A3-AEF8-49E8-B10D-E4DA341757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6989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17918" y="1812604"/>
            <a:ext cx="2043525" cy="362807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BB01B5A7-2FC5-4B44-A460-AB69BE7F2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63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9788" y="4337918"/>
            <a:ext cx="10512426" cy="1107306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1" name="Undertitel 2"/>
          <p:cNvSpPr>
            <a:spLocks noGrp="1"/>
          </p:cNvSpPr>
          <p:nvPr>
            <p:ph type="subTitle" idx="1"/>
          </p:nvPr>
        </p:nvSpPr>
        <p:spPr>
          <a:xfrm>
            <a:off x="839787" y="5445224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E71F9D47-FCC9-4EFA-BBB6-E838C101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nhed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35" y="1160463"/>
            <a:ext cx="2417323" cy="5040814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5040034" y="1830763"/>
            <a:ext cx="2053429" cy="364565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E9D3D1E7-1EC5-4B6E-9631-EF18396FC7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7148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74548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7935" y="1495175"/>
            <a:ext cx="2096822" cy="4372477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7899" y="2786628"/>
            <a:ext cx="3155497" cy="177981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36DB3488-C57B-4777-942A-F57D92FA3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324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68729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6871481" y="11604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209276" y="24270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13BE2C04-CB83-44DF-8D08-7F5710DF2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8564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3852053" y="11731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189848" y="24397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0968CD0D-DC8C-479F-8BBD-399C6A65C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699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nh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257800" cy="50356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11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26908" y="1837346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1" y="1179662"/>
            <a:ext cx="2405663" cy="5016500"/>
          </a:xfrm>
          <a:prstGeom prst="rect">
            <a:avLst/>
          </a:prstGeom>
        </p:spPr>
      </p:pic>
      <p:sp>
        <p:nvSpPr>
          <p:cNvPr id="14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53542" y="1856544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F3B1409D-70D1-4D04-AC26-4A7FBDAF4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2276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37" y="1168949"/>
            <a:ext cx="3433256" cy="504287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887171" y="1681558"/>
            <a:ext cx="2881114" cy="39997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F237ED41-ABCA-456B-8E91-6D592DE16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622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1947" y="-8826"/>
            <a:ext cx="4988105" cy="732668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3204701" y="1581399"/>
            <a:ext cx="5781171" cy="416584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C6CA425-5DD0-4BBB-9F06-793FC25F5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0565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6217" y="1226652"/>
            <a:ext cx="3342469" cy="490952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956084" y="2272535"/>
            <a:ext cx="3882734" cy="281775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DBA5BDD2-7658-40F9-AED0-021613CBA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4040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07" y="1170806"/>
            <a:ext cx="3400693" cy="499504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35897" y="1700034"/>
            <a:ext cx="2850972" cy="396275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7BDDF215-513A-49B7-83BE-BAEB0722B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6318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40" y="1156768"/>
            <a:ext cx="9050920" cy="500908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817635" y="1667036"/>
            <a:ext cx="6525759" cy="3811590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59848614-BEFB-4316-B4AD-8724288B5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018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7999"/>
          </a:xfrm>
          <a:solidFill>
            <a:schemeClr val="tx2"/>
          </a:solidFill>
        </p:spPr>
        <p:txBody>
          <a:bodyPr anchor="b" anchorCtr="0"/>
          <a:lstStyle>
            <a:lvl1pPr>
              <a:defRPr/>
            </a:lvl1pPr>
          </a:lstStyle>
          <a:p>
            <a:r>
              <a:rPr lang="da-DK" dirty="0"/>
              <a:t>Klik på ikonet for at tilføje et billede 	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3E4734D6-9210-4EAC-A9D9-CC0B8AD743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" y="2651162"/>
            <a:ext cx="6355940" cy="3517590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67952" y="3022470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4" y="2648260"/>
            <a:ext cx="6355940" cy="3517590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61772" y="3019568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31C24C36-8E28-4318-AE1F-2D7A2C05F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528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53" y="2026847"/>
            <a:ext cx="5979277" cy="3309132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842350" y="2375818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2168D2B-E695-4058-91C8-2D0DB44006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858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90051" cy="54292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4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39624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07" y="2066786"/>
            <a:ext cx="5979277" cy="3309132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3"/>
          </p:nvPr>
        </p:nvSpPr>
        <p:spPr>
          <a:xfrm>
            <a:off x="6833804" y="2415757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18" y="2269345"/>
            <a:ext cx="1490443" cy="3108003"/>
          </a:xfrm>
          <a:prstGeom prst="rect">
            <a:avLst/>
          </a:prstGeom>
        </p:spPr>
      </p:pic>
      <p:sp>
        <p:nvSpPr>
          <p:cNvPr id="19" name="Pladsholder til billede 4"/>
          <p:cNvSpPr>
            <a:spLocks noGrp="1"/>
          </p:cNvSpPr>
          <p:nvPr>
            <p:ph type="pic" sz="quarter" idx="14"/>
          </p:nvPr>
        </p:nvSpPr>
        <p:spPr>
          <a:xfrm>
            <a:off x="5190339" y="2681572"/>
            <a:ext cx="1266078" cy="2247796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B6F38B3-EFB0-4161-97F0-5184383C5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688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8" y="1832234"/>
            <a:ext cx="2962450" cy="435133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727639" y="2279909"/>
            <a:ext cx="2486024" cy="345122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4" y="1844824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174272" y="2299991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0" y="2494055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02672" y="2984770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24852F8D-AF50-46C8-A2CE-7ABF20046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394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7" y="1839282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4092565" y="2294449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4" y="2476333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753786" y="2967048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A13B880E-EEF8-4FC8-93BC-617865F78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5135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35A0E6F9-3A97-46BC-B469-E41A35E8B5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41329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6C5B6E6-2002-49EA-B9D3-2DF21A3B6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9277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 med top og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53336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A51A6F1-1437-4C8E-9EE0-9DA862CC3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267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FEA7CB0-4117-4AF0-BEA5-7122928EB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54441-A737-477D-A1CE-7EB85836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D4E79-8852-4A24-8A25-7172F6AF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C42B-B85E-4A0F-B9F1-5363F162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2C0FD-2695-407B-ADBE-3788FC7471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79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2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827999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6F11EFE4-4DBC-42CB-B177-36E8C38BF4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774BF16B-C1DC-42FD-94C9-C7D41F75D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A68DF44F-8C51-4DE8-B41E-2B42C2D99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5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chemeClr val="accent1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6132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chemeClr val="accent1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0457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chemeClr val="accent1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2897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chemeClr val="accent1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22595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4D2AABC9-F290-4B34-B1F7-C280BF87F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5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E591B39F-1A0C-41BC-8D33-C54DF137E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9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89D91513-C689-4DC6-B2C7-8D0FDF4FA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9788" y="1160463"/>
            <a:ext cx="10514012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2" name="Picture 4" descr="http://www.pvhc.net/img18/qcsvimgmbwecmnxhuifo.png">
            <a:extLst>
              <a:ext uri="{FF2B5EF4-FFF2-40B4-BE49-F238E27FC236}">
                <a16:creationId xmlns:a16="http://schemas.microsoft.com/office/drawing/2014/main" id="{9354AFFE-909C-428F-B31C-6FD15DACD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3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3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81413"/>
            <a:ext cx="4800600" cy="3176586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EC7F5E-20E1-4425-85F4-B7D1974DEB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3" name="Picture 4" descr="http://www.pvhc.net/img18/qcsvimgmbwecmnxhuifo.png">
            <a:extLst>
              <a:ext uri="{FF2B5EF4-FFF2-40B4-BE49-F238E27FC236}">
                <a16:creationId xmlns:a16="http://schemas.microsoft.com/office/drawing/2014/main" id="{5A35F3DA-AA83-402C-9CCC-FD0ABADE5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8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86" y="1196752"/>
            <a:ext cx="2382932" cy="496909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651690" y="1858879"/>
            <a:ext cx="2024215" cy="3593792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22322509-C8CE-464F-8EF5-91F92BBB5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2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4" y="1197860"/>
            <a:ext cx="2381976" cy="4967105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444242" y="1860707"/>
            <a:ext cx="2023403" cy="3592351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2A3F6B3-64B3-4FA4-9CA3-FE7EE16D3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5" y="1161182"/>
            <a:ext cx="3407735" cy="5005387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216355" y="1684332"/>
            <a:ext cx="2859698" cy="396997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0408CB5B-5791-431D-934A-8DDF56E6BD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752"/>
            <a:ext cx="3383029" cy="4969098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082850" y="1644427"/>
            <a:ext cx="2838965" cy="3941196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E5F7164-39A5-48CD-A5D7-CA777B08B8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9" y="1684594"/>
            <a:ext cx="7348460" cy="4066884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968208" y="2114896"/>
            <a:ext cx="4223792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EC7BBFE-3941-44A6-B7D9-E2720E4DA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0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896" y="1700213"/>
            <a:ext cx="7348460" cy="4066884"/>
          </a:xfrm>
          <a:prstGeom prst="rect">
            <a:avLst/>
          </a:prstGeom>
        </p:spPr>
      </p:pic>
      <p:sp>
        <p:nvSpPr>
          <p:cNvPr id="1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-1" y="2130515"/>
            <a:ext cx="4345741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0162E172-999E-4F2A-91DE-7E5844B73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92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easolutions.dk/media/6951/umbraco-icon.png">
            <a:extLst>
              <a:ext uri="{FF2B5EF4-FFF2-40B4-BE49-F238E27FC236}">
                <a16:creationId xmlns:a16="http://schemas.microsoft.com/office/drawing/2014/main" id="{C8BA3D22-098A-486E-B5C3-0DC613072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17250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farvet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520ACBE-5257-457C-A6A4-37701490FF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00101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E4AC77F-4B3E-4CD7-AE40-99C8B9FC0E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630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4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3708707"/>
            <a:ext cx="4800600" cy="3149163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03998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200C4EFF-68C7-47CB-B325-24E0180E5A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CC46E790-C550-4865-BD02-3A0237B1F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DBD6882-D08A-4258-BFE0-65DF5191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05536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30E1104-F48C-4B37-BDF7-25D92FECD2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968151A0-0477-436A-848A-829036EDE5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2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22-04-2018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rgbClr val="04BFBF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C0E7288B-A373-45AB-918E-FCB0065CEB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03D858-0AF5-4ADF-8EC7-E46747746C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rgbClr val="04BFBF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0DE327D8-6D37-43F9-A732-32A45500C4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6395293"/>
            <a:ext cx="12192000" cy="462707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22-04-2018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90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31" r:id="rId9"/>
    <p:sldLayoutId id="2147483775" r:id="rId10"/>
    <p:sldLayoutId id="2147483713" r:id="rId11"/>
    <p:sldLayoutId id="2147483714" r:id="rId12"/>
    <p:sldLayoutId id="2147483781" r:id="rId13"/>
    <p:sldLayoutId id="2147483784" r:id="rId14"/>
    <p:sldLayoutId id="2147483782" r:id="rId15"/>
    <p:sldLayoutId id="2147483783" r:id="rId16"/>
    <p:sldLayoutId id="2147483733" r:id="rId17"/>
    <p:sldLayoutId id="2147483734" r:id="rId18"/>
    <p:sldLayoutId id="2147483715" r:id="rId19"/>
    <p:sldLayoutId id="2147483716" r:id="rId20"/>
    <p:sldLayoutId id="2147483717" r:id="rId21"/>
    <p:sldLayoutId id="2147483718" r:id="rId22"/>
    <p:sldLayoutId id="2147483786" r:id="rId23"/>
    <p:sldLayoutId id="2147483719" r:id="rId24"/>
    <p:sldLayoutId id="2147483720" r:id="rId25"/>
    <p:sldLayoutId id="2147483721" r:id="rId26"/>
    <p:sldLayoutId id="2147483722" r:id="rId27"/>
    <p:sldLayoutId id="2147483780" r:id="rId28"/>
    <p:sldLayoutId id="2147483723" r:id="rId29"/>
    <p:sldLayoutId id="2147483785" r:id="rId30"/>
    <p:sldLayoutId id="2147483769" r:id="rId31"/>
    <p:sldLayoutId id="2147483778" r:id="rId32"/>
    <p:sldLayoutId id="2147483724" r:id="rId33"/>
    <p:sldLayoutId id="2147483779" r:id="rId34"/>
    <p:sldLayoutId id="2147483725" r:id="rId35"/>
    <p:sldLayoutId id="2147483726" r:id="rId36"/>
    <p:sldLayoutId id="2147483728" r:id="rId37"/>
    <p:sldLayoutId id="2147483777" r:id="rId38"/>
    <p:sldLayoutId id="2147483791" r:id="rId39"/>
    <p:sldLayoutId id="2147483792" r:id="rId40"/>
    <p:sldLayoutId id="2147483793" r:id="rId41"/>
    <p:sldLayoutId id="2147483795" r:id="rId42"/>
    <p:sldLayoutId id="2147483796" r:id="rId43"/>
    <p:sldLayoutId id="2147483797" r:id="rId44"/>
    <p:sldLayoutId id="2147483798" r:id="rId45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22-04-2018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4938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3" r:id="rId2"/>
    <p:sldLayoutId id="2147483764" r:id="rId3"/>
    <p:sldLayoutId id="2147483776" r:id="rId4"/>
    <p:sldLayoutId id="2147483774" r:id="rId5"/>
    <p:sldLayoutId id="2147483750" r:id="rId6"/>
    <p:sldLayoutId id="2147483762" r:id="rId7"/>
    <p:sldLayoutId id="2147483765" r:id="rId8"/>
    <p:sldLayoutId id="2147483766" r:id="rId9"/>
    <p:sldLayoutId id="2147483767" r:id="rId10"/>
    <p:sldLayoutId id="2147483768" r:id="rId11"/>
    <p:sldLayoutId id="2147483760" r:id="rId12"/>
    <p:sldLayoutId id="2147483770" r:id="rId13"/>
    <p:sldLayoutId id="2147483761" r:id="rId14"/>
    <p:sldLayoutId id="2147483787" r:id="rId15"/>
    <p:sldLayoutId id="2147483788" r:id="rId16"/>
    <p:sldLayoutId id="2147483789" r:id="rId17"/>
    <p:sldLayoutId id="2147483790" r:id="rId18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emf"/><Relationship Id="rId7" Type="http://schemas.openxmlformats.org/officeDocument/2006/relationships/image" Target="../media/image33.em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.</a:t>
            </a:r>
            <a:r>
              <a:rPr lang="da-DK"/>
              <a:t>NET </a:t>
            </a:r>
            <a:r>
              <a:rPr lang="da-DK" dirty="0"/>
              <a:t>Core &amp; ASP.NET Core</a:t>
            </a:r>
          </a:p>
        </p:txBody>
      </p:sp>
      <p:sp>
        <p:nvSpPr>
          <p:cNvPr id="6" name="Undertitel 5"/>
          <p:cNvSpPr>
            <a:spLocks noGrp="1"/>
          </p:cNvSpPr>
          <p:nvPr>
            <p:ph type="subTitle" idx="1"/>
          </p:nvPr>
        </p:nvSpPr>
        <p:spPr>
          <a:xfrm>
            <a:off x="840159" y="1627188"/>
            <a:ext cx="10512426" cy="724210"/>
          </a:xfrm>
        </p:spPr>
        <p:txBody>
          <a:bodyPr/>
          <a:lstStyle/>
          <a:p>
            <a:fld id="{5AAFEDA2-F025-3944-9FC7-A158789DE774}" type="datetime2">
              <a:rPr lang="da-DK" smtClean="0"/>
              <a:t>22. april 2018</a:t>
            </a:fld>
            <a:endParaRPr lang="da-DK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D2CEB48-C2A4-4FA6-8FDC-37D1B46F2D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486" b="18486"/>
          <a:stretch>
            <a:fillRect/>
          </a:stretch>
        </p:blipFill>
        <p:spPr>
          <a:xfrm>
            <a:off x="0" y="2182258"/>
            <a:ext cx="12192000" cy="5123226"/>
          </a:xfrm>
        </p:spPr>
      </p:pic>
    </p:spTree>
    <p:extLst>
      <p:ext uri="{BB962C8B-B14F-4D97-AF65-F5344CB8AC3E}">
        <p14:creationId xmlns:p14="http://schemas.microsoft.com/office/powerpoint/2010/main" val="20062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7B15-BF1A-4004-BF11-A1AFC3F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.NET Framework vs. .NET Core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AF3D-5852-4CB1-9C0E-321B7738D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F93B4-C9D0-4C25-99DB-126ED97C68CD}"/>
              </a:ext>
            </a:extLst>
          </p:cNvPr>
          <p:cNvSpPr/>
          <p:nvPr/>
        </p:nvSpPr>
        <p:spPr>
          <a:xfrm>
            <a:off x="838200" y="5137265"/>
            <a:ext cx="10515600" cy="10396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D66490-836F-4DA5-AC7C-5F8B1C08E512}"/>
              </a:ext>
            </a:extLst>
          </p:cNvPr>
          <p:cNvSpPr/>
          <p:nvPr/>
        </p:nvSpPr>
        <p:spPr>
          <a:xfrm>
            <a:off x="838200" y="4588625"/>
            <a:ext cx="10515600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Common infrastructure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E07609-BB4D-4033-87E1-FAB861F8481D}"/>
              </a:ext>
            </a:extLst>
          </p:cNvPr>
          <p:cNvSpPr/>
          <p:nvPr/>
        </p:nvSpPr>
        <p:spPr>
          <a:xfrm>
            <a:off x="1135896" y="5317967"/>
            <a:ext cx="3116753" cy="7170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Compilers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E827DB-B54D-4BE4-8C7E-4E88B2BD2685}"/>
              </a:ext>
            </a:extLst>
          </p:cNvPr>
          <p:cNvSpPr/>
          <p:nvPr/>
        </p:nvSpPr>
        <p:spPr>
          <a:xfrm>
            <a:off x="4591480" y="5317966"/>
            <a:ext cx="3116753" cy="7170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Languages</a:t>
            </a:r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DED86B-67D8-4A25-A9AA-19BE081FC9AF}"/>
              </a:ext>
            </a:extLst>
          </p:cNvPr>
          <p:cNvSpPr/>
          <p:nvPr/>
        </p:nvSpPr>
        <p:spPr>
          <a:xfrm>
            <a:off x="8047064" y="5298577"/>
            <a:ext cx="3116753" cy="7170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Runtime components</a:t>
            </a:r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F7CAF6-F3E7-47AB-B585-F2D5E1056C79}"/>
              </a:ext>
            </a:extLst>
          </p:cNvPr>
          <p:cNvSpPr/>
          <p:nvPr/>
        </p:nvSpPr>
        <p:spPr>
          <a:xfrm>
            <a:off x="838200" y="3108960"/>
            <a:ext cx="10515600" cy="12989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.NET Standard</a:t>
            </a:r>
          </a:p>
          <a:p>
            <a:pPr algn="ctr"/>
            <a:r>
              <a:rPr lang="en-GB" dirty="0"/>
              <a:t>On library to rule them all </a:t>
            </a:r>
          </a:p>
          <a:p>
            <a:pPr algn="ctr"/>
            <a:r>
              <a:rPr lang="en-GB" dirty="0"/>
              <a:t>(Technically just a standard)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69938F-1AD8-4CBF-A6A3-44B782A82CA9}"/>
              </a:ext>
            </a:extLst>
          </p:cNvPr>
          <p:cNvSpPr/>
          <p:nvPr/>
        </p:nvSpPr>
        <p:spPr>
          <a:xfrm>
            <a:off x="838200" y="1160463"/>
            <a:ext cx="3492000" cy="71821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.NET Framework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8D1CE-87D7-49A0-819B-5F61DCC080A1}"/>
              </a:ext>
            </a:extLst>
          </p:cNvPr>
          <p:cNvSpPr/>
          <p:nvPr/>
        </p:nvSpPr>
        <p:spPr>
          <a:xfrm>
            <a:off x="4350000" y="1160463"/>
            <a:ext cx="3492000" cy="718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.NET Core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251787-4CE3-42EF-89B4-5DB287F9A377}"/>
              </a:ext>
            </a:extLst>
          </p:cNvPr>
          <p:cNvSpPr/>
          <p:nvPr/>
        </p:nvSpPr>
        <p:spPr>
          <a:xfrm>
            <a:off x="7878828" y="1160462"/>
            <a:ext cx="3492000" cy="71821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XAMARIN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FD798D-B8BC-44AD-B40D-29FD681B524A}"/>
              </a:ext>
            </a:extLst>
          </p:cNvPr>
          <p:cNvSpPr/>
          <p:nvPr/>
        </p:nvSpPr>
        <p:spPr>
          <a:xfrm>
            <a:off x="838200" y="1878675"/>
            <a:ext cx="3492000" cy="108836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WPF, Windows Forms,</a:t>
            </a:r>
            <a:br>
              <a:rPr lang="en-GB" dirty="0"/>
            </a:br>
            <a:r>
              <a:rPr lang="en-GB" dirty="0"/>
              <a:t>ASP.NET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99A248-2D1B-4FBB-AF9E-BEB921C2168E}"/>
              </a:ext>
            </a:extLst>
          </p:cNvPr>
          <p:cNvSpPr/>
          <p:nvPr/>
        </p:nvSpPr>
        <p:spPr>
          <a:xfrm>
            <a:off x="4363450" y="1876483"/>
            <a:ext cx="3492000" cy="10883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UWP and ASP.NET Core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F9C7FA-2869-4F80-9FB4-618EEE8300A2}"/>
              </a:ext>
            </a:extLst>
          </p:cNvPr>
          <p:cNvSpPr/>
          <p:nvPr/>
        </p:nvSpPr>
        <p:spPr>
          <a:xfrm>
            <a:off x="7878828" y="1880942"/>
            <a:ext cx="3492000" cy="10883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iOS, Android, OS X</a:t>
            </a:r>
          </a:p>
        </p:txBody>
      </p:sp>
    </p:spTree>
    <p:extLst>
      <p:ext uri="{BB962C8B-B14F-4D97-AF65-F5344CB8AC3E}">
        <p14:creationId xmlns:p14="http://schemas.microsoft.com/office/powerpoint/2010/main" val="31313191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History</a:t>
            </a:r>
            <a:r>
              <a:rPr lang="da-DK" dirty="0"/>
              <a:t> of .NET Core</a:t>
            </a:r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2012 – Open Web Server Interface for .NET (OWIN)</a:t>
            </a:r>
          </a:p>
          <a:p>
            <a:r>
              <a:rPr lang="da-DK" dirty="0"/>
              <a:t>2012 – ”Project K”</a:t>
            </a:r>
          </a:p>
          <a:p>
            <a:r>
              <a:rPr lang="da-DK" dirty="0"/>
              <a:t>2013 – </a:t>
            </a:r>
            <a:r>
              <a:rPr lang="da-DK" dirty="0" err="1"/>
              <a:t>Katana</a:t>
            </a:r>
            <a:r>
              <a:rPr lang="da-DK" dirty="0"/>
              <a:t> (Microsoft </a:t>
            </a:r>
            <a:r>
              <a:rPr lang="da-DK" dirty="0" err="1"/>
              <a:t>implementation</a:t>
            </a:r>
            <a:r>
              <a:rPr lang="da-DK" dirty="0"/>
              <a:t> of OWIN)</a:t>
            </a:r>
          </a:p>
          <a:p>
            <a:r>
              <a:rPr lang="da-DK" dirty="0"/>
              <a:t>2014 – ASP.NET </a:t>
            </a:r>
            <a:r>
              <a:rPr lang="da-DK" dirty="0" err="1"/>
              <a:t>vNext</a:t>
            </a:r>
            <a:endParaRPr lang="da-DK" dirty="0"/>
          </a:p>
          <a:p>
            <a:r>
              <a:rPr lang="da-DK" dirty="0"/>
              <a:t>2015 – ASP.NET 5</a:t>
            </a:r>
          </a:p>
          <a:p>
            <a:r>
              <a:rPr lang="da-DK" dirty="0"/>
              <a:t>2016 – ASP.NET Core </a:t>
            </a:r>
          </a:p>
        </p:txBody>
      </p:sp>
    </p:spTree>
    <p:extLst>
      <p:ext uri="{BB962C8B-B14F-4D97-AF65-F5344CB8AC3E}">
        <p14:creationId xmlns:p14="http://schemas.microsoft.com/office/powerpoint/2010/main" val="158253109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8B609BF-B1A5-4438-99EB-9D45085338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81" b="238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ECEA84-CF12-4FFF-B0B8-FE53AB09D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ASP.NET Core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7309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173B-7043-451C-A713-04B14E07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Overview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07A38-9B3C-4009-824F-9B8FB130D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ASP.NET Core is a new open source and cross platform framework for building connected applications such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Web applications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Internet of Things (IoT)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Mobile back-ends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ASP.NET Core runs on both .NET Framework 4.6 and .NET Core 2.0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871426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C856-A166-4CCD-8A13-E933F406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.NET Core 2.0 Templates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C3EE-9228-4B7B-877F-86D16C909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Class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Unit Test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xUnit</a:t>
            </a:r>
            <a:r>
              <a:rPr lang="en-GB" dirty="0"/>
              <a:t> Test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ASP.NET Core Empty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ASP.NET Core Web App MVC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ASP.NET Core Razor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ASP.NET Core with Angular SPA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ASP.NET Core with React.js SPA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ASP.NET Core with </a:t>
            </a:r>
            <a:r>
              <a:rPr lang="en-GB" dirty="0" err="1"/>
              <a:t>React,js</a:t>
            </a:r>
            <a:r>
              <a:rPr lang="en-GB" dirty="0"/>
              <a:t> and Redux SPA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ASP.NET Core Web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Community made templates are also available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1221272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3E4E-1C90-4650-AFCF-F1DD5D56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 ASP.NET Core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AA7F-AFF5-4A69-9D1D-B2810A17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ASP.NET Core is no longer based on the old </a:t>
            </a:r>
            <a:r>
              <a:rPr lang="en-GB" dirty="0" err="1"/>
              <a:t>System.Web</a:t>
            </a:r>
            <a:endParaRPr lang="en-GB" dirty="0"/>
          </a:p>
          <a:p>
            <a:endParaRPr lang="en-GB" dirty="0"/>
          </a:p>
          <a:p>
            <a:r>
              <a:rPr lang="en-GB" dirty="0"/>
              <a:t>Instead it is made up of a set of granular NuGet packages</a:t>
            </a:r>
          </a:p>
          <a:p>
            <a:endParaRPr lang="en-GB" dirty="0"/>
          </a:p>
          <a:p>
            <a:r>
              <a:rPr lang="en-GB" dirty="0"/>
              <a:t>This brings some benefits: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Tighter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Reduced servicing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Improved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Decreased costs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Pay for what you actually use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8123006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8058-A0E4-4F39-AB2C-2EB75EA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simple anatomy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DC1A8-0430-4279-8B56-727490047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Everything starts from the </a:t>
            </a:r>
            <a:r>
              <a:rPr lang="en-GB" dirty="0" err="1"/>
              <a:t>Program.cs</a:t>
            </a:r>
            <a:r>
              <a:rPr lang="en-GB" dirty="0"/>
              <a:t> Main method</a:t>
            </a:r>
          </a:p>
          <a:p>
            <a:endParaRPr lang="en-GB" dirty="0"/>
          </a:p>
          <a:p>
            <a:r>
              <a:rPr lang="en-GB" dirty="0"/>
              <a:t>All ASP.NET Core applications require a </a:t>
            </a:r>
            <a:r>
              <a:rPr lang="en-GB" dirty="0" err="1"/>
              <a:t>Starup</a:t>
            </a:r>
            <a:r>
              <a:rPr lang="en-GB" dirty="0"/>
              <a:t> class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6192725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Characteristic</a:t>
            </a:r>
            <a:r>
              <a:rPr lang="da-DK" dirty="0"/>
              <a:t> of </a:t>
            </a:r>
            <a:r>
              <a:rPr lang="da-DK" dirty="0" err="1"/>
              <a:t>modern</a:t>
            </a:r>
            <a:r>
              <a:rPr lang="da-DK" dirty="0"/>
              <a:t> web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Web Frameworks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Responsive</a:t>
            </a:r>
            <a:r>
              <a:rPr lang="da-DK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Client frameworks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Cloud </a:t>
            </a:r>
            <a:r>
              <a:rPr lang="da-DK" dirty="0" err="1"/>
              <a:t>ready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Cross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Open source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Web </a:t>
            </a:r>
            <a:r>
              <a:rPr lang="da-DK" dirty="0" err="1"/>
              <a:t>tooling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Standards </a:t>
            </a:r>
            <a:r>
              <a:rPr lang="da-DK" dirty="0" err="1"/>
              <a:t>based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Develop</a:t>
            </a:r>
            <a:r>
              <a:rPr lang="da-DK" dirty="0"/>
              <a:t> in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Open </a:t>
            </a:r>
            <a:r>
              <a:rPr lang="da-DK" dirty="0" err="1"/>
              <a:t>tooling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NPM / </a:t>
            </a:r>
            <a:r>
              <a:rPr lang="da-DK" dirty="0" err="1"/>
              <a:t>Bower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Gulp</a:t>
            </a:r>
            <a:r>
              <a:rPr lang="da-DK" dirty="0"/>
              <a:t> / </a:t>
            </a:r>
            <a:r>
              <a:rPr lang="da-DK" dirty="0" err="1"/>
              <a:t>Webpack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2419872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ASP.NET Core 1.0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previously</a:t>
            </a:r>
            <a:r>
              <a:rPr lang="da-DK" dirty="0"/>
              <a:t> </a:t>
            </a:r>
            <a:r>
              <a:rPr lang="da-DK" dirty="0" err="1"/>
              <a:t>called</a:t>
            </a:r>
            <a:r>
              <a:rPr lang="da-DK" dirty="0"/>
              <a:t> ASP.NET 5</a:t>
            </a:r>
          </a:p>
          <a:p>
            <a:endParaRPr lang="da-DK" dirty="0"/>
          </a:p>
          <a:p>
            <a:r>
              <a:rPr lang="da-DK" dirty="0"/>
              <a:t>It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renamed</a:t>
            </a:r>
            <a:r>
              <a:rPr lang="da-DK" dirty="0"/>
              <a:t> in </a:t>
            </a:r>
            <a:r>
              <a:rPr lang="da-DK" dirty="0" err="1"/>
              <a:t>January</a:t>
            </a:r>
            <a:r>
              <a:rPr lang="da-DK" dirty="0"/>
              <a:t> 2016</a:t>
            </a:r>
          </a:p>
          <a:p>
            <a:endParaRPr lang="da-DK" dirty="0"/>
          </a:p>
          <a:p>
            <a:r>
              <a:rPr lang="da-DK" dirty="0"/>
              <a:t>MVC and Web API </a:t>
            </a:r>
            <a:r>
              <a:rPr lang="da-DK" dirty="0" err="1"/>
              <a:t>are</a:t>
            </a:r>
            <a:r>
              <a:rPr lang="da-DK" dirty="0"/>
              <a:t> features of ASP.NET Core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6009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CD9C-5CB6-4C90-99CC-22F901F0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History</a:t>
            </a:r>
            <a:r>
              <a:rPr lang="da-DK" dirty="0"/>
              <a:t> of ASP.NET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733A79-7CEB-44B6-9AA6-EE625D2C97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654340"/>
              </p:ext>
            </p:extLst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BE8148-24B8-4813-B033-6EF538C5E67F}"/>
              </a:ext>
            </a:extLst>
          </p:cNvPr>
          <p:cNvCxnSpPr>
            <a:cxnSpLocks/>
          </p:cNvCxnSpPr>
          <p:nvPr/>
        </p:nvCxnSpPr>
        <p:spPr>
          <a:xfrm flipV="1">
            <a:off x="971200" y="1345129"/>
            <a:ext cx="0" cy="1708343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AE7B3E-E28F-4322-9C4B-FB43883F0677}"/>
              </a:ext>
            </a:extLst>
          </p:cNvPr>
          <p:cNvSpPr txBox="1"/>
          <p:nvPr/>
        </p:nvSpPr>
        <p:spPr>
          <a:xfrm>
            <a:off x="838200" y="975797"/>
            <a:ext cx="280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Active Server Pages (ASP)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CDC5E-03AB-470D-B30E-AE91468FB93A}"/>
              </a:ext>
            </a:extLst>
          </p:cNvPr>
          <p:cNvSpPr txBox="1"/>
          <p:nvPr/>
        </p:nvSpPr>
        <p:spPr>
          <a:xfrm>
            <a:off x="2819400" y="1406526"/>
            <a:ext cx="280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ASP.NET</a:t>
            </a:r>
            <a:endParaRPr lang="LID4096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DD04A7-2964-47DC-BE59-6206EC2948DB}"/>
              </a:ext>
            </a:extLst>
          </p:cNvPr>
          <p:cNvCxnSpPr>
            <a:cxnSpLocks/>
          </p:cNvCxnSpPr>
          <p:nvPr/>
        </p:nvCxnSpPr>
        <p:spPr>
          <a:xfrm flipV="1">
            <a:off x="2969025" y="1775859"/>
            <a:ext cx="0" cy="1277613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5960B0-0B51-46D0-A60D-7C5EFE1AC5CF}"/>
              </a:ext>
            </a:extLst>
          </p:cNvPr>
          <p:cNvSpPr txBox="1"/>
          <p:nvPr/>
        </p:nvSpPr>
        <p:spPr>
          <a:xfrm>
            <a:off x="4817224" y="1665348"/>
            <a:ext cx="280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ASP.NET MVC</a:t>
            </a:r>
            <a:endParaRPr lang="LID4096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910AD-14C7-47A0-B795-3B7F8943C567}"/>
              </a:ext>
            </a:extLst>
          </p:cNvPr>
          <p:cNvCxnSpPr>
            <a:cxnSpLocks/>
          </p:cNvCxnSpPr>
          <p:nvPr/>
        </p:nvCxnSpPr>
        <p:spPr>
          <a:xfrm flipV="1">
            <a:off x="5000101" y="2034681"/>
            <a:ext cx="0" cy="1018791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E1E7A4-2E64-4F61-B469-87EC2CD96B22}"/>
              </a:ext>
            </a:extLst>
          </p:cNvPr>
          <p:cNvSpPr txBox="1"/>
          <p:nvPr/>
        </p:nvSpPr>
        <p:spPr>
          <a:xfrm>
            <a:off x="6775563" y="2045333"/>
            <a:ext cx="280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ASP.NET Web Pages</a:t>
            </a:r>
            <a:endParaRPr lang="LID4096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B2CC1E-35AE-4378-BD2F-11462D4719E7}"/>
              </a:ext>
            </a:extLst>
          </p:cNvPr>
          <p:cNvCxnSpPr>
            <a:cxnSpLocks/>
          </p:cNvCxnSpPr>
          <p:nvPr/>
        </p:nvCxnSpPr>
        <p:spPr>
          <a:xfrm flipV="1">
            <a:off x="6948050" y="2414666"/>
            <a:ext cx="0" cy="638806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93A3E9-7B04-4049-9E2A-4B4D59CABC09}"/>
              </a:ext>
            </a:extLst>
          </p:cNvPr>
          <p:cNvSpPr txBox="1"/>
          <p:nvPr/>
        </p:nvSpPr>
        <p:spPr>
          <a:xfrm>
            <a:off x="8978437" y="2382399"/>
            <a:ext cx="280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ASP.NET Web API </a:t>
            </a:r>
            <a:br>
              <a:rPr lang="en-GB" dirty="0"/>
            </a:br>
            <a:r>
              <a:rPr lang="en-GB" dirty="0"/>
              <a:t>and </a:t>
            </a:r>
            <a:r>
              <a:rPr lang="en-GB" dirty="0" err="1"/>
              <a:t>SignalR</a:t>
            </a:r>
            <a:endParaRPr lang="LID4096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9AF20A-35E7-4F8D-90D2-067B387DA426}"/>
              </a:ext>
            </a:extLst>
          </p:cNvPr>
          <p:cNvCxnSpPr>
            <a:cxnSpLocks/>
          </p:cNvCxnSpPr>
          <p:nvPr/>
        </p:nvCxnSpPr>
        <p:spPr>
          <a:xfrm flipV="1">
            <a:off x="9162007" y="3029907"/>
            <a:ext cx="0" cy="23565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1855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Agenda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>
          <a:xfrm>
            <a:off x="838200" y="1160463"/>
            <a:ext cx="10515600" cy="5016500"/>
          </a:xfrm>
        </p:spPr>
        <p:txBody>
          <a:bodyPr/>
          <a:lstStyle/>
          <a:p>
            <a:r>
              <a:rPr lang="da-DK" dirty="0"/>
              <a:t>Brief </a:t>
            </a:r>
            <a:r>
              <a:rPr lang="da-DK" dirty="0" err="1"/>
              <a:t>history</a:t>
            </a:r>
            <a:r>
              <a:rPr lang="da-DK" dirty="0"/>
              <a:t> of .NET Core</a:t>
            </a:r>
          </a:p>
          <a:p>
            <a:r>
              <a:rPr lang="da-DK" dirty="0"/>
              <a:t>Birds </a:t>
            </a:r>
            <a:r>
              <a:rPr lang="da-DK" dirty="0" err="1"/>
              <a:t>eye</a:t>
            </a:r>
            <a:r>
              <a:rPr lang="da-DK" dirty="0"/>
              <a:t> view of .NET Core</a:t>
            </a:r>
          </a:p>
          <a:p>
            <a:r>
              <a:rPr lang="da-DK" dirty="0"/>
              <a:t>Cross Platform Story</a:t>
            </a:r>
          </a:p>
          <a:p>
            <a:r>
              <a:rPr lang="da-DK" dirty="0"/>
              <a:t>Brief </a:t>
            </a:r>
            <a:r>
              <a:rPr lang="da-DK" dirty="0" err="1"/>
              <a:t>history</a:t>
            </a:r>
            <a:r>
              <a:rPr lang="da-DK" dirty="0"/>
              <a:t> of ASP.NET Core</a:t>
            </a:r>
          </a:p>
          <a:p>
            <a:r>
              <a:rPr lang="da-DK" dirty="0" err="1"/>
              <a:t>Working</a:t>
            </a:r>
            <a:r>
              <a:rPr lang="da-DK" dirty="0"/>
              <a:t> with ASP.NET Core in Visual Studio</a:t>
            </a:r>
          </a:p>
          <a:p>
            <a:r>
              <a:rPr lang="da-DK" dirty="0"/>
              <a:t>Links to </a:t>
            </a:r>
            <a:r>
              <a:rPr lang="da-DK" dirty="0" err="1"/>
              <a:t>learn</a:t>
            </a:r>
            <a:r>
              <a:rPr lang="da-DK" dirty="0"/>
              <a:t> more</a:t>
            </a:r>
          </a:p>
        </p:txBody>
      </p:sp>
    </p:spTree>
    <p:extLst>
      <p:ext uri="{BB962C8B-B14F-4D97-AF65-F5344CB8AC3E}">
        <p14:creationId xmlns:p14="http://schemas.microsoft.com/office/powerpoint/2010/main" val="8620177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ASP.NET Core – Key </a:t>
            </a:r>
            <a:r>
              <a:rPr lang="da-DK" dirty="0" err="1"/>
              <a:t>values</a:t>
            </a:r>
            <a:r>
              <a:rPr lang="da-DK" dirty="0"/>
              <a:t> </a:t>
            </a:r>
          </a:p>
        </p:txBody>
      </p:sp>
      <p:grpSp>
        <p:nvGrpSpPr>
          <p:cNvPr id="19" name="Group 26"/>
          <p:cNvGrpSpPr/>
          <p:nvPr/>
        </p:nvGrpSpPr>
        <p:grpSpPr>
          <a:xfrm>
            <a:off x="838200" y="1454768"/>
            <a:ext cx="888172" cy="850163"/>
            <a:chOff x="1795746" y="3978504"/>
            <a:chExt cx="609600" cy="594360"/>
          </a:xfrm>
        </p:grpSpPr>
        <p:sp>
          <p:nvSpPr>
            <p:cNvPr id="20" name="Oval 27"/>
            <p:cNvSpPr/>
            <p:nvPr/>
          </p:nvSpPr>
          <p:spPr bwMode="auto">
            <a:xfrm>
              <a:off x="1795746" y="3978504"/>
              <a:ext cx="609600" cy="59436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black">
            <a:xfrm>
              <a:off x="1894192" y="4082378"/>
              <a:ext cx="414835" cy="386612"/>
            </a:xfrm>
            <a:custGeom>
              <a:avLst/>
              <a:gdLst>
                <a:gd name="T0" fmla="*/ 226 w 300"/>
                <a:gd name="T1" fmla="*/ 193 h 300"/>
                <a:gd name="T2" fmla="*/ 233 w 300"/>
                <a:gd name="T3" fmla="*/ 157 h 300"/>
                <a:gd name="T4" fmla="*/ 233 w 300"/>
                <a:gd name="T5" fmla="*/ 128 h 300"/>
                <a:gd name="T6" fmla="*/ 142 w 300"/>
                <a:gd name="T7" fmla="*/ 51 h 300"/>
                <a:gd name="T8" fmla="*/ 52 w 300"/>
                <a:gd name="T9" fmla="*/ 128 h 300"/>
                <a:gd name="T10" fmla="*/ 52 w 300"/>
                <a:gd name="T11" fmla="*/ 157 h 300"/>
                <a:gd name="T12" fmla="*/ 142 w 300"/>
                <a:gd name="T13" fmla="*/ 234 h 300"/>
                <a:gd name="T14" fmla="*/ 183 w 300"/>
                <a:gd name="T15" fmla="*/ 224 h 300"/>
                <a:gd name="T16" fmla="*/ 193 w 300"/>
                <a:gd name="T17" fmla="*/ 226 h 300"/>
                <a:gd name="T18" fmla="*/ 270 w 300"/>
                <a:gd name="T19" fmla="*/ 300 h 300"/>
                <a:gd name="T20" fmla="*/ 298 w 300"/>
                <a:gd name="T21" fmla="*/ 275 h 300"/>
                <a:gd name="T22" fmla="*/ 206 w 300"/>
                <a:gd name="T23" fmla="*/ 157 h 300"/>
                <a:gd name="T24" fmla="*/ 142 w 300"/>
                <a:gd name="T25" fmla="*/ 208 h 300"/>
                <a:gd name="T26" fmla="*/ 78 w 300"/>
                <a:gd name="T27" fmla="*/ 157 h 300"/>
                <a:gd name="T28" fmla="*/ 78 w 300"/>
                <a:gd name="T29" fmla="*/ 128 h 300"/>
                <a:gd name="T30" fmla="*/ 142 w 300"/>
                <a:gd name="T31" fmla="*/ 77 h 300"/>
                <a:gd name="T32" fmla="*/ 206 w 300"/>
                <a:gd name="T33" fmla="*/ 128 h 300"/>
                <a:gd name="T34" fmla="*/ 206 w 300"/>
                <a:gd name="T35" fmla="*/ 157 h 300"/>
                <a:gd name="T36" fmla="*/ 197 w 300"/>
                <a:gd name="T37" fmla="*/ 142 h 300"/>
                <a:gd name="T38" fmla="*/ 156 w 300"/>
                <a:gd name="T39" fmla="*/ 157 h 300"/>
                <a:gd name="T40" fmla="*/ 142 w 300"/>
                <a:gd name="T41" fmla="*/ 197 h 300"/>
                <a:gd name="T42" fmla="*/ 128 w 300"/>
                <a:gd name="T43" fmla="*/ 157 h 300"/>
                <a:gd name="T44" fmla="*/ 87 w 300"/>
                <a:gd name="T45" fmla="*/ 142 h 300"/>
                <a:gd name="T46" fmla="*/ 128 w 300"/>
                <a:gd name="T47" fmla="*/ 128 h 300"/>
                <a:gd name="T48" fmla="*/ 142 w 300"/>
                <a:gd name="T49" fmla="*/ 88 h 300"/>
                <a:gd name="T50" fmla="*/ 156 w 300"/>
                <a:gd name="T51" fmla="*/ 128 h 300"/>
                <a:gd name="T52" fmla="*/ 142 w 300"/>
                <a:gd name="T53" fmla="*/ 40 h 300"/>
                <a:gd name="T54" fmla="*/ 128 w 300"/>
                <a:gd name="T55" fmla="*/ 0 h 300"/>
                <a:gd name="T56" fmla="*/ 156 w 300"/>
                <a:gd name="T57" fmla="*/ 41 h 300"/>
                <a:gd name="T58" fmla="*/ 40 w 300"/>
                <a:gd name="T59" fmla="*/ 142 h 300"/>
                <a:gd name="T60" fmla="*/ 0 w 300"/>
                <a:gd name="T61" fmla="*/ 157 h 300"/>
                <a:gd name="T62" fmla="*/ 41 w 300"/>
                <a:gd name="T63" fmla="*/ 128 h 300"/>
                <a:gd name="T64" fmla="*/ 142 w 300"/>
                <a:gd name="T65" fmla="*/ 245 h 300"/>
                <a:gd name="T66" fmla="*/ 156 w 300"/>
                <a:gd name="T67" fmla="*/ 285 h 300"/>
                <a:gd name="T68" fmla="*/ 128 w 300"/>
                <a:gd name="T69" fmla="*/ 244 h 300"/>
                <a:gd name="T70" fmla="*/ 245 w 300"/>
                <a:gd name="T71" fmla="*/ 142 h 300"/>
                <a:gd name="T72" fmla="*/ 285 w 300"/>
                <a:gd name="T73" fmla="*/ 128 h 300"/>
                <a:gd name="T74" fmla="*/ 243 w 300"/>
                <a:gd name="T75" fmla="*/ 15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0" h="300">
                  <a:moveTo>
                    <a:pt x="298" y="266"/>
                  </a:moveTo>
                  <a:cubicBezTo>
                    <a:pt x="226" y="193"/>
                    <a:pt x="226" y="193"/>
                    <a:pt x="226" y="193"/>
                  </a:cubicBezTo>
                  <a:cubicBezTo>
                    <a:pt x="223" y="191"/>
                    <a:pt x="222" y="186"/>
                    <a:pt x="224" y="183"/>
                  </a:cubicBezTo>
                  <a:cubicBezTo>
                    <a:pt x="228" y="175"/>
                    <a:pt x="231" y="166"/>
                    <a:pt x="233" y="157"/>
                  </a:cubicBezTo>
                  <a:cubicBezTo>
                    <a:pt x="233" y="152"/>
                    <a:pt x="234" y="147"/>
                    <a:pt x="234" y="142"/>
                  </a:cubicBezTo>
                  <a:cubicBezTo>
                    <a:pt x="234" y="138"/>
                    <a:pt x="233" y="133"/>
                    <a:pt x="233" y="128"/>
                  </a:cubicBezTo>
                  <a:cubicBezTo>
                    <a:pt x="227" y="89"/>
                    <a:pt x="196" y="58"/>
                    <a:pt x="156" y="52"/>
                  </a:cubicBezTo>
                  <a:cubicBezTo>
                    <a:pt x="152" y="51"/>
                    <a:pt x="147" y="51"/>
                    <a:pt x="142" y="51"/>
                  </a:cubicBezTo>
                  <a:cubicBezTo>
                    <a:pt x="137" y="51"/>
                    <a:pt x="133" y="51"/>
                    <a:pt x="128" y="52"/>
                  </a:cubicBezTo>
                  <a:cubicBezTo>
                    <a:pt x="89" y="58"/>
                    <a:pt x="58" y="89"/>
                    <a:pt x="52" y="128"/>
                  </a:cubicBezTo>
                  <a:cubicBezTo>
                    <a:pt x="51" y="133"/>
                    <a:pt x="51" y="138"/>
                    <a:pt x="51" y="142"/>
                  </a:cubicBezTo>
                  <a:cubicBezTo>
                    <a:pt x="51" y="147"/>
                    <a:pt x="51" y="152"/>
                    <a:pt x="52" y="157"/>
                  </a:cubicBezTo>
                  <a:cubicBezTo>
                    <a:pt x="58" y="196"/>
                    <a:pt x="89" y="227"/>
                    <a:pt x="128" y="233"/>
                  </a:cubicBezTo>
                  <a:cubicBezTo>
                    <a:pt x="133" y="234"/>
                    <a:pt x="137" y="234"/>
                    <a:pt x="142" y="234"/>
                  </a:cubicBezTo>
                  <a:cubicBezTo>
                    <a:pt x="147" y="234"/>
                    <a:pt x="152" y="234"/>
                    <a:pt x="156" y="233"/>
                  </a:cubicBezTo>
                  <a:cubicBezTo>
                    <a:pt x="166" y="231"/>
                    <a:pt x="175" y="228"/>
                    <a:pt x="183" y="224"/>
                  </a:cubicBezTo>
                  <a:cubicBezTo>
                    <a:pt x="184" y="224"/>
                    <a:pt x="185" y="223"/>
                    <a:pt x="187" y="223"/>
                  </a:cubicBezTo>
                  <a:cubicBezTo>
                    <a:pt x="189" y="223"/>
                    <a:pt x="192" y="224"/>
                    <a:pt x="193" y="226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7" y="299"/>
                    <a:pt x="268" y="300"/>
                    <a:pt x="270" y="300"/>
                  </a:cubicBezTo>
                  <a:cubicBezTo>
                    <a:pt x="272" y="300"/>
                    <a:pt x="273" y="299"/>
                    <a:pt x="275" y="298"/>
                  </a:cubicBezTo>
                  <a:cubicBezTo>
                    <a:pt x="298" y="275"/>
                    <a:pt x="298" y="275"/>
                    <a:pt x="298" y="275"/>
                  </a:cubicBezTo>
                  <a:cubicBezTo>
                    <a:pt x="300" y="272"/>
                    <a:pt x="300" y="268"/>
                    <a:pt x="298" y="266"/>
                  </a:cubicBezTo>
                  <a:close/>
                  <a:moveTo>
                    <a:pt x="206" y="157"/>
                  </a:moveTo>
                  <a:cubicBezTo>
                    <a:pt x="201" y="181"/>
                    <a:pt x="181" y="201"/>
                    <a:pt x="156" y="206"/>
                  </a:cubicBezTo>
                  <a:cubicBezTo>
                    <a:pt x="152" y="207"/>
                    <a:pt x="147" y="208"/>
                    <a:pt x="142" y="208"/>
                  </a:cubicBezTo>
                  <a:cubicBezTo>
                    <a:pt x="137" y="208"/>
                    <a:pt x="133" y="207"/>
                    <a:pt x="128" y="206"/>
                  </a:cubicBezTo>
                  <a:cubicBezTo>
                    <a:pt x="103" y="201"/>
                    <a:pt x="84" y="181"/>
                    <a:pt x="78" y="157"/>
                  </a:cubicBezTo>
                  <a:cubicBezTo>
                    <a:pt x="77" y="152"/>
                    <a:pt x="77" y="147"/>
                    <a:pt x="77" y="142"/>
                  </a:cubicBezTo>
                  <a:cubicBezTo>
                    <a:pt x="77" y="138"/>
                    <a:pt x="77" y="133"/>
                    <a:pt x="78" y="128"/>
                  </a:cubicBezTo>
                  <a:cubicBezTo>
                    <a:pt x="84" y="103"/>
                    <a:pt x="103" y="84"/>
                    <a:pt x="128" y="79"/>
                  </a:cubicBezTo>
                  <a:cubicBezTo>
                    <a:pt x="133" y="78"/>
                    <a:pt x="137" y="77"/>
                    <a:pt x="142" y="77"/>
                  </a:cubicBezTo>
                  <a:cubicBezTo>
                    <a:pt x="147" y="77"/>
                    <a:pt x="152" y="78"/>
                    <a:pt x="156" y="79"/>
                  </a:cubicBezTo>
                  <a:cubicBezTo>
                    <a:pt x="181" y="84"/>
                    <a:pt x="201" y="103"/>
                    <a:pt x="206" y="128"/>
                  </a:cubicBezTo>
                  <a:cubicBezTo>
                    <a:pt x="207" y="133"/>
                    <a:pt x="208" y="138"/>
                    <a:pt x="208" y="142"/>
                  </a:cubicBezTo>
                  <a:cubicBezTo>
                    <a:pt x="208" y="147"/>
                    <a:pt x="207" y="152"/>
                    <a:pt x="206" y="157"/>
                  </a:cubicBezTo>
                  <a:close/>
                  <a:moveTo>
                    <a:pt x="195" y="128"/>
                  </a:moveTo>
                  <a:cubicBezTo>
                    <a:pt x="196" y="133"/>
                    <a:pt x="197" y="138"/>
                    <a:pt x="197" y="142"/>
                  </a:cubicBezTo>
                  <a:cubicBezTo>
                    <a:pt x="197" y="147"/>
                    <a:pt x="196" y="152"/>
                    <a:pt x="195" y="157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95"/>
                    <a:pt x="156" y="195"/>
                    <a:pt x="156" y="195"/>
                  </a:cubicBezTo>
                  <a:cubicBezTo>
                    <a:pt x="152" y="197"/>
                    <a:pt x="147" y="197"/>
                    <a:pt x="142" y="197"/>
                  </a:cubicBezTo>
                  <a:cubicBezTo>
                    <a:pt x="137" y="197"/>
                    <a:pt x="133" y="197"/>
                    <a:pt x="128" y="195"/>
                  </a:cubicBezTo>
                  <a:cubicBezTo>
                    <a:pt x="128" y="157"/>
                    <a:pt x="128" y="157"/>
                    <a:pt x="128" y="157"/>
                  </a:cubicBezTo>
                  <a:cubicBezTo>
                    <a:pt x="89" y="157"/>
                    <a:pt x="89" y="157"/>
                    <a:pt x="89" y="157"/>
                  </a:cubicBezTo>
                  <a:cubicBezTo>
                    <a:pt x="88" y="152"/>
                    <a:pt x="87" y="147"/>
                    <a:pt x="87" y="142"/>
                  </a:cubicBezTo>
                  <a:cubicBezTo>
                    <a:pt x="87" y="138"/>
                    <a:pt x="88" y="133"/>
                    <a:pt x="89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90"/>
                    <a:pt x="128" y="90"/>
                    <a:pt x="128" y="90"/>
                  </a:cubicBezTo>
                  <a:cubicBezTo>
                    <a:pt x="133" y="88"/>
                    <a:pt x="137" y="88"/>
                    <a:pt x="142" y="88"/>
                  </a:cubicBezTo>
                  <a:cubicBezTo>
                    <a:pt x="147" y="88"/>
                    <a:pt x="152" y="88"/>
                    <a:pt x="156" y="90"/>
                  </a:cubicBezTo>
                  <a:cubicBezTo>
                    <a:pt x="156" y="128"/>
                    <a:pt x="156" y="128"/>
                    <a:pt x="156" y="128"/>
                  </a:cubicBezTo>
                  <a:lnTo>
                    <a:pt x="195" y="128"/>
                  </a:lnTo>
                  <a:close/>
                  <a:moveTo>
                    <a:pt x="142" y="40"/>
                  </a:moveTo>
                  <a:cubicBezTo>
                    <a:pt x="137" y="40"/>
                    <a:pt x="133" y="41"/>
                    <a:pt x="128" y="4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2" y="41"/>
                    <a:pt x="147" y="40"/>
                    <a:pt x="142" y="40"/>
                  </a:cubicBezTo>
                  <a:close/>
                  <a:moveTo>
                    <a:pt x="40" y="142"/>
                  </a:moveTo>
                  <a:cubicBezTo>
                    <a:pt x="40" y="147"/>
                    <a:pt x="40" y="152"/>
                    <a:pt x="41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0" y="133"/>
                    <a:pt x="40" y="138"/>
                    <a:pt x="40" y="142"/>
                  </a:cubicBezTo>
                  <a:close/>
                  <a:moveTo>
                    <a:pt x="142" y="245"/>
                  </a:moveTo>
                  <a:cubicBezTo>
                    <a:pt x="147" y="245"/>
                    <a:pt x="152" y="244"/>
                    <a:pt x="156" y="244"/>
                  </a:cubicBezTo>
                  <a:cubicBezTo>
                    <a:pt x="156" y="285"/>
                    <a:pt x="156" y="285"/>
                    <a:pt x="156" y="285"/>
                  </a:cubicBezTo>
                  <a:cubicBezTo>
                    <a:pt x="128" y="285"/>
                    <a:pt x="128" y="285"/>
                    <a:pt x="128" y="285"/>
                  </a:cubicBezTo>
                  <a:cubicBezTo>
                    <a:pt x="128" y="244"/>
                    <a:pt x="128" y="244"/>
                    <a:pt x="128" y="244"/>
                  </a:cubicBezTo>
                  <a:cubicBezTo>
                    <a:pt x="133" y="244"/>
                    <a:pt x="137" y="245"/>
                    <a:pt x="142" y="245"/>
                  </a:cubicBezTo>
                  <a:close/>
                  <a:moveTo>
                    <a:pt x="245" y="142"/>
                  </a:moveTo>
                  <a:cubicBezTo>
                    <a:pt x="245" y="138"/>
                    <a:pt x="244" y="133"/>
                    <a:pt x="243" y="128"/>
                  </a:cubicBezTo>
                  <a:cubicBezTo>
                    <a:pt x="285" y="128"/>
                    <a:pt x="285" y="128"/>
                    <a:pt x="285" y="128"/>
                  </a:cubicBezTo>
                  <a:cubicBezTo>
                    <a:pt x="285" y="157"/>
                    <a:pt x="285" y="157"/>
                    <a:pt x="285" y="157"/>
                  </a:cubicBezTo>
                  <a:cubicBezTo>
                    <a:pt x="243" y="157"/>
                    <a:pt x="243" y="157"/>
                    <a:pt x="243" y="157"/>
                  </a:cubicBezTo>
                  <a:cubicBezTo>
                    <a:pt x="244" y="152"/>
                    <a:pt x="245" y="147"/>
                    <a:pt x="245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82293" tIns="41147" rIns="82293" bIns="41147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3" name="Freeform 13"/>
          <p:cNvSpPr>
            <a:spLocks noChangeAspect="1" noEditPoints="1"/>
          </p:cNvSpPr>
          <p:nvPr/>
        </p:nvSpPr>
        <p:spPr bwMode="auto">
          <a:xfrm>
            <a:off x="802694" y="2545444"/>
            <a:ext cx="916984" cy="920363"/>
          </a:xfrm>
          <a:custGeom>
            <a:avLst/>
            <a:gdLst>
              <a:gd name="T0" fmla="*/ 808 w 1605"/>
              <a:gd name="T1" fmla="*/ 1611 h 1611"/>
              <a:gd name="T2" fmla="*/ 1605 w 1605"/>
              <a:gd name="T3" fmla="*/ 798 h 1611"/>
              <a:gd name="T4" fmla="*/ 808 w 1605"/>
              <a:gd name="T5" fmla="*/ 0 h 1611"/>
              <a:gd name="T6" fmla="*/ 0 w 1605"/>
              <a:gd name="T7" fmla="*/ 798 h 1611"/>
              <a:gd name="T8" fmla="*/ 808 w 1605"/>
              <a:gd name="T9" fmla="*/ 1611 h 1611"/>
              <a:gd name="T10" fmla="*/ 808 w 1605"/>
              <a:gd name="T11" fmla="*/ 96 h 1611"/>
              <a:gd name="T12" fmla="*/ 1505 w 1605"/>
              <a:gd name="T13" fmla="*/ 798 h 1611"/>
              <a:gd name="T14" fmla="*/ 808 w 1605"/>
              <a:gd name="T15" fmla="*/ 1511 h 1611"/>
              <a:gd name="T16" fmla="*/ 96 w 1605"/>
              <a:gd name="T17" fmla="*/ 798 h 1611"/>
              <a:gd name="T18" fmla="*/ 808 w 1605"/>
              <a:gd name="T19" fmla="*/ 96 h 1611"/>
              <a:gd name="T20" fmla="*/ 1106 w 1605"/>
              <a:gd name="T21" fmla="*/ 1104 h 1611"/>
              <a:gd name="T22" fmla="*/ 382 w 1605"/>
              <a:gd name="T23" fmla="*/ 1104 h 1611"/>
              <a:gd name="T24" fmla="*/ 260 w 1605"/>
              <a:gd name="T25" fmla="*/ 982 h 1611"/>
              <a:gd name="T26" fmla="*/ 352 w 1605"/>
              <a:gd name="T27" fmla="*/ 863 h 1611"/>
              <a:gd name="T28" fmla="*/ 496 w 1605"/>
              <a:gd name="T29" fmla="*/ 754 h 1611"/>
              <a:gd name="T30" fmla="*/ 756 w 1605"/>
              <a:gd name="T31" fmla="*/ 507 h 1611"/>
              <a:gd name="T32" fmla="*/ 992 w 1605"/>
              <a:gd name="T33" fmla="*/ 657 h 1611"/>
              <a:gd name="T34" fmla="*/ 1106 w 1605"/>
              <a:gd name="T35" fmla="*/ 627 h 1611"/>
              <a:gd name="T36" fmla="*/ 1345 w 1605"/>
              <a:gd name="T37" fmla="*/ 865 h 1611"/>
              <a:gd name="T38" fmla="*/ 1106 w 1605"/>
              <a:gd name="T39" fmla="*/ 1104 h 1611"/>
              <a:gd name="T40" fmla="*/ 382 w 1605"/>
              <a:gd name="T41" fmla="*/ 944 h 1611"/>
              <a:gd name="T42" fmla="*/ 344 w 1605"/>
              <a:gd name="T43" fmla="*/ 982 h 1611"/>
              <a:gd name="T44" fmla="*/ 382 w 1605"/>
              <a:gd name="T45" fmla="*/ 1020 h 1611"/>
              <a:gd name="T46" fmla="*/ 1106 w 1605"/>
              <a:gd name="T47" fmla="*/ 1020 h 1611"/>
              <a:gd name="T48" fmla="*/ 1261 w 1605"/>
              <a:gd name="T49" fmla="*/ 865 h 1611"/>
              <a:gd name="T50" fmla="*/ 1106 w 1605"/>
              <a:gd name="T51" fmla="*/ 711 h 1611"/>
              <a:gd name="T52" fmla="*/ 998 w 1605"/>
              <a:gd name="T53" fmla="*/ 754 h 1611"/>
              <a:gd name="T54" fmla="*/ 944 w 1605"/>
              <a:gd name="T55" fmla="*/ 806 h 1611"/>
              <a:gd name="T56" fmla="*/ 927 w 1605"/>
              <a:gd name="T57" fmla="*/ 733 h 1611"/>
              <a:gd name="T58" fmla="*/ 756 w 1605"/>
              <a:gd name="T59" fmla="*/ 592 h 1611"/>
              <a:gd name="T60" fmla="*/ 580 w 1605"/>
              <a:gd name="T61" fmla="*/ 768 h 1611"/>
              <a:gd name="T62" fmla="*/ 580 w 1605"/>
              <a:gd name="T63" fmla="*/ 792 h 1611"/>
              <a:gd name="T64" fmla="*/ 588 w 1605"/>
              <a:gd name="T65" fmla="*/ 849 h 1611"/>
              <a:gd name="T66" fmla="*/ 531 w 1605"/>
              <a:gd name="T67" fmla="*/ 838 h 1611"/>
              <a:gd name="T68" fmla="*/ 515 w 1605"/>
              <a:gd name="T69" fmla="*/ 838 h 1611"/>
              <a:gd name="T70" fmla="*/ 425 w 1605"/>
              <a:gd name="T71" fmla="*/ 912 h 1611"/>
              <a:gd name="T72" fmla="*/ 420 w 1605"/>
              <a:gd name="T73" fmla="*/ 947 h 1611"/>
              <a:gd name="T74" fmla="*/ 384 w 1605"/>
              <a:gd name="T75" fmla="*/ 944 h 1611"/>
              <a:gd name="T76" fmla="*/ 382 w 1605"/>
              <a:gd name="T77" fmla="*/ 944 h 1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05" h="1611">
                <a:moveTo>
                  <a:pt x="808" y="1611"/>
                </a:moveTo>
                <a:cubicBezTo>
                  <a:pt x="1247" y="1611"/>
                  <a:pt x="1605" y="1253"/>
                  <a:pt x="1605" y="798"/>
                </a:cubicBezTo>
                <a:cubicBezTo>
                  <a:pt x="1605" y="355"/>
                  <a:pt x="1247" y="0"/>
                  <a:pt x="808" y="0"/>
                </a:cubicBezTo>
                <a:cubicBezTo>
                  <a:pt x="354" y="0"/>
                  <a:pt x="0" y="355"/>
                  <a:pt x="0" y="798"/>
                </a:cubicBezTo>
                <a:cubicBezTo>
                  <a:pt x="0" y="1253"/>
                  <a:pt x="354" y="1611"/>
                  <a:pt x="808" y="1611"/>
                </a:cubicBezTo>
                <a:close/>
                <a:moveTo>
                  <a:pt x="808" y="96"/>
                </a:moveTo>
                <a:cubicBezTo>
                  <a:pt x="1195" y="96"/>
                  <a:pt x="1505" y="410"/>
                  <a:pt x="1505" y="798"/>
                </a:cubicBezTo>
                <a:cubicBezTo>
                  <a:pt x="1505" y="1190"/>
                  <a:pt x="1195" y="1511"/>
                  <a:pt x="808" y="1511"/>
                </a:cubicBezTo>
                <a:cubicBezTo>
                  <a:pt x="420" y="1511"/>
                  <a:pt x="96" y="1190"/>
                  <a:pt x="96" y="798"/>
                </a:cubicBezTo>
                <a:cubicBezTo>
                  <a:pt x="96" y="410"/>
                  <a:pt x="420" y="96"/>
                  <a:pt x="808" y="96"/>
                </a:cubicBezTo>
                <a:close/>
                <a:moveTo>
                  <a:pt x="1106" y="1104"/>
                </a:moveTo>
                <a:cubicBezTo>
                  <a:pt x="382" y="1104"/>
                  <a:pt x="382" y="1104"/>
                  <a:pt x="382" y="1104"/>
                </a:cubicBezTo>
                <a:cubicBezTo>
                  <a:pt x="314" y="1104"/>
                  <a:pt x="260" y="1050"/>
                  <a:pt x="260" y="982"/>
                </a:cubicBezTo>
                <a:cubicBezTo>
                  <a:pt x="260" y="925"/>
                  <a:pt x="300" y="876"/>
                  <a:pt x="352" y="863"/>
                </a:cubicBezTo>
                <a:cubicBezTo>
                  <a:pt x="376" y="806"/>
                  <a:pt x="431" y="762"/>
                  <a:pt x="496" y="754"/>
                </a:cubicBezTo>
                <a:cubicBezTo>
                  <a:pt x="501" y="616"/>
                  <a:pt x="615" y="507"/>
                  <a:pt x="756" y="507"/>
                </a:cubicBezTo>
                <a:cubicBezTo>
                  <a:pt x="857" y="507"/>
                  <a:pt x="949" y="567"/>
                  <a:pt x="992" y="657"/>
                </a:cubicBezTo>
                <a:cubicBezTo>
                  <a:pt x="1025" y="638"/>
                  <a:pt x="1066" y="627"/>
                  <a:pt x="1106" y="627"/>
                </a:cubicBezTo>
                <a:cubicBezTo>
                  <a:pt x="1237" y="627"/>
                  <a:pt x="1345" y="735"/>
                  <a:pt x="1345" y="865"/>
                </a:cubicBezTo>
                <a:cubicBezTo>
                  <a:pt x="1345" y="998"/>
                  <a:pt x="1237" y="1104"/>
                  <a:pt x="1106" y="1104"/>
                </a:cubicBezTo>
                <a:close/>
                <a:moveTo>
                  <a:pt x="382" y="944"/>
                </a:moveTo>
                <a:cubicBezTo>
                  <a:pt x="360" y="944"/>
                  <a:pt x="344" y="963"/>
                  <a:pt x="344" y="982"/>
                </a:cubicBezTo>
                <a:cubicBezTo>
                  <a:pt x="344" y="1004"/>
                  <a:pt x="360" y="1020"/>
                  <a:pt x="382" y="1020"/>
                </a:cubicBezTo>
                <a:cubicBezTo>
                  <a:pt x="1106" y="1020"/>
                  <a:pt x="1106" y="1020"/>
                  <a:pt x="1106" y="1020"/>
                </a:cubicBezTo>
                <a:cubicBezTo>
                  <a:pt x="1191" y="1020"/>
                  <a:pt x="1261" y="952"/>
                  <a:pt x="1261" y="865"/>
                </a:cubicBezTo>
                <a:cubicBezTo>
                  <a:pt x="1261" y="781"/>
                  <a:pt x="1191" y="711"/>
                  <a:pt x="1106" y="711"/>
                </a:cubicBezTo>
                <a:cubicBezTo>
                  <a:pt x="1066" y="711"/>
                  <a:pt x="1028" y="727"/>
                  <a:pt x="998" y="754"/>
                </a:cubicBezTo>
                <a:cubicBezTo>
                  <a:pt x="944" y="806"/>
                  <a:pt x="944" y="806"/>
                  <a:pt x="944" y="806"/>
                </a:cubicBezTo>
                <a:cubicBezTo>
                  <a:pt x="927" y="733"/>
                  <a:pt x="927" y="733"/>
                  <a:pt x="927" y="733"/>
                </a:cubicBezTo>
                <a:cubicBezTo>
                  <a:pt x="911" y="651"/>
                  <a:pt x="840" y="592"/>
                  <a:pt x="756" y="592"/>
                </a:cubicBezTo>
                <a:cubicBezTo>
                  <a:pt x="659" y="592"/>
                  <a:pt x="580" y="670"/>
                  <a:pt x="580" y="768"/>
                </a:cubicBezTo>
                <a:cubicBezTo>
                  <a:pt x="580" y="776"/>
                  <a:pt x="580" y="784"/>
                  <a:pt x="580" y="792"/>
                </a:cubicBezTo>
                <a:cubicBezTo>
                  <a:pt x="588" y="849"/>
                  <a:pt x="588" y="849"/>
                  <a:pt x="588" y="849"/>
                </a:cubicBezTo>
                <a:cubicBezTo>
                  <a:pt x="531" y="838"/>
                  <a:pt x="531" y="838"/>
                  <a:pt x="531" y="838"/>
                </a:cubicBezTo>
                <a:cubicBezTo>
                  <a:pt x="526" y="838"/>
                  <a:pt x="520" y="838"/>
                  <a:pt x="515" y="838"/>
                </a:cubicBezTo>
                <a:cubicBezTo>
                  <a:pt x="471" y="838"/>
                  <a:pt x="436" y="868"/>
                  <a:pt x="425" y="912"/>
                </a:cubicBezTo>
                <a:cubicBezTo>
                  <a:pt x="420" y="947"/>
                  <a:pt x="420" y="947"/>
                  <a:pt x="420" y="947"/>
                </a:cubicBezTo>
                <a:cubicBezTo>
                  <a:pt x="384" y="944"/>
                  <a:pt x="384" y="944"/>
                  <a:pt x="384" y="944"/>
                </a:cubicBezTo>
                <a:cubicBezTo>
                  <a:pt x="382" y="944"/>
                  <a:pt x="382" y="944"/>
                  <a:pt x="382" y="944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2000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4" name="Group 16"/>
          <p:cNvGrpSpPr/>
          <p:nvPr/>
        </p:nvGrpSpPr>
        <p:grpSpPr>
          <a:xfrm>
            <a:off x="763349" y="3706320"/>
            <a:ext cx="906213" cy="867433"/>
            <a:chOff x="2203935" y="5009693"/>
            <a:chExt cx="609600" cy="594360"/>
          </a:xfrm>
        </p:grpSpPr>
        <p:sp>
          <p:nvSpPr>
            <p:cNvPr id="25" name="Oval 17"/>
            <p:cNvSpPr/>
            <p:nvPr/>
          </p:nvSpPr>
          <p:spPr bwMode="auto">
            <a:xfrm>
              <a:off x="2203935" y="5009693"/>
              <a:ext cx="609600" cy="59436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18"/>
            <p:cNvSpPr/>
            <p:nvPr/>
          </p:nvSpPr>
          <p:spPr>
            <a:xfrm>
              <a:off x="2256866" y="5140354"/>
              <a:ext cx="510522" cy="3226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>
                <a:defRPr/>
              </a:pPr>
              <a:r>
                <a:rPr lang="en-US" sz="2400" kern="0" dirty="0">
                  <a:solidFill>
                    <a:schemeClr val="accent1"/>
                  </a:solidFill>
                  <a:latin typeface="Segoe UI"/>
                </a:rPr>
                <a:t>OSS</a:t>
              </a:r>
            </a:p>
          </p:txBody>
        </p:sp>
      </p:grpSp>
      <p:grpSp>
        <p:nvGrpSpPr>
          <p:cNvPr id="33" name="Group 23"/>
          <p:cNvGrpSpPr/>
          <p:nvPr/>
        </p:nvGrpSpPr>
        <p:grpSpPr>
          <a:xfrm>
            <a:off x="6629897" y="1448872"/>
            <a:ext cx="888172" cy="850163"/>
            <a:chOff x="1785636" y="1768035"/>
            <a:chExt cx="609600" cy="594360"/>
          </a:xfrm>
        </p:grpSpPr>
        <p:sp>
          <p:nvSpPr>
            <p:cNvPr id="34" name="Oval 24"/>
            <p:cNvSpPr/>
            <p:nvPr/>
          </p:nvSpPr>
          <p:spPr bwMode="auto">
            <a:xfrm>
              <a:off x="1785636" y="1768035"/>
              <a:ext cx="609600" cy="59436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 58"/>
            <p:cNvSpPr>
              <a:spLocks noEditPoints="1"/>
            </p:cNvSpPr>
            <p:nvPr/>
          </p:nvSpPr>
          <p:spPr bwMode="black">
            <a:xfrm>
              <a:off x="1944132" y="1871523"/>
              <a:ext cx="292608" cy="384736"/>
            </a:xfrm>
            <a:custGeom>
              <a:avLst/>
              <a:gdLst>
                <a:gd name="T0" fmla="*/ 181 w 182"/>
                <a:gd name="T1" fmla="*/ 65 h 195"/>
                <a:gd name="T2" fmla="*/ 88 w 182"/>
                <a:gd name="T3" fmla="*/ 0 h 195"/>
                <a:gd name="T4" fmla="*/ 88 w 182"/>
                <a:gd name="T5" fmla="*/ 40 h 195"/>
                <a:gd name="T6" fmla="*/ 1 w 182"/>
                <a:gd name="T7" fmla="*/ 40 h 195"/>
                <a:gd name="T8" fmla="*/ 1 w 182"/>
                <a:gd name="T9" fmla="*/ 89 h 195"/>
                <a:gd name="T10" fmla="*/ 57 w 182"/>
                <a:gd name="T11" fmla="*/ 89 h 195"/>
                <a:gd name="T12" fmla="*/ 88 w 182"/>
                <a:gd name="T13" fmla="*/ 68 h 195"/>
                <a:gd name="T14" fmla="*/ 88 w 182"/>
                <a:gd name="T15" fmla="*/ 130 h 195"/>
                <a:gd name="T16" fmla="*/ 181 w 182"/>
                <a:gd name="T17" fmla="*/ 65 h 195"/>
                <a:gd name="T18" fmla="*/ 19 w 182"/>
                <a:gd name="T19" fmla="*/ 127 h 195"/>
                <a:gd name="T20" fmla="*/ 88 w 182"/>
                <a:gd name="T21" fmla="*/ 172 h 195"/>
                <a:gd name="T22" fmla="*/ 88 w 182"/>
                <a:gd name="T23" fmla="*/ 142 h 195"/>
                <a:gd name="T24" fmla="*/ 178 w 182"/>
                <a:gd name="T25" fmla="*/ 142 h 195"/>
                <a:gd name="T26" fmla="*/ 178 w 182"/>
                <a:gd name="T27" fmla="*/ 153 h 195"/>
                <a:gd name="T28" fmla="*/ 100 w 182"/>
                <a:gd name="T29" fmla="*/ 153 h 195"/>
                <a:gd name="T30" fmla="*/ 100 w 182"/>
                <a:gd name="T31" fmla="*/ 195 h 195"/>
                <a:gd name="T32" fmla="*/ 0 w 182"/>
                <a:gd name="T33" fmla="*/ 127 h 195"/>
                <a:gd name="T34" fmla="*/ 19 w 182"/>
                <a:gd name="T35" fmla="*/ 12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2" h="195">
                  <a:moveTo>
                    <a:pt x="181" y="65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181" y="65"/>
                    <a:pt x="181" y="65"/>
                    <a:pt x="181" y="65"/>
                  </a:cubicBezTo>
                  <a:close/>
                  <a:moveTo>
                    <a:pt x="19" y="127"/>
                  </a:moveTo>
                  <a:cubicBezTo>
                    <a:pt x="88" y="172"/>
                    <a:pt x="88" y="172"/>
                    <a:pt x="88" y="17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178" y="142"/>
                    <a:pt x="178" y="142"/>
                    <a:pt x="178" y="142"/>
                  </a:cubicBezTo>
                  <a:cubicBezTo>
                    <a:pt x="182" y="142"/>
                    <a:pt x="182" y="153"/>
                    <a:pt x="178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9" y="127"/>
                    <a:pt x="19" y="127"/>
                    <a:pt x="19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82293" tIns="41147" rIns="82293" bIns="41147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36" name="Group 13"/>
          <p:cNvGrpSpPr/>
          <p:nvPr/>
        </p:nvGrpSpPr>
        <p:grpSpPr>
          <a:xfrm>
            <a:off x="6623203" y="2545444"/>
            <a:ext cx="906213" cy="867433"/>
            <a:chOff x="2199148" y="3390553"/>
            <a:chExt cx="609600" cy="594360"/>
          </a:xfrm>
        </p:grpSpPr>
        <p:sp>
          <p:nvSpPr>
            <p:cNvPr id="37" name="Oval 14"/>
            <p:cNvSpPr/>
            <p:nvPr/>
          </p:nvSpPr>
          <p:spPr bwMode="auto">
            <a:xfrm>
              <a:off x="2199148" y="3390553"/>
              <a:ext cx="609600" cy="59436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Freeform 110"/>
            <p:cNvSpPr>
              <a:spLocks noEditPoints="1"/>
            </p:cNvSpPr>
            <p:nvPr/>
          </p:nvSpPr>
          <p:spPr bwMode="black">
            <a:xfrm>
              <a:off x="2413059" y="3555351"/>
              <a:ext cx="255468" cy="257688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2000" kern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53" name="Group 6"/>
          <p:cNvGrpSpPr/>
          <p:nvPr/>
        </p:nvGrpSpPr>
        <p:grpSpPr>
          <a:xfrm>
            <a:off x="6603170" y="3653390"/>
            <a:ext cx="906213" cy="867433"/>
            <a:chOff x="2211181" y="1874910"/>
            <a:chExt cx="609600" cy="594360"/>
          </a:xfrm>
          <a:solidFill>
            <a:srgbClr val="42B5E7"/>
          </a:solidFill>
        </p:grpSpPr>
        <p:sp>
          <p:nvSpPr>
            <p:cNvPr id="54" name="Oval 7"/>
            <p:cNvSpPr/>
            <p:nvPr/>
          </p:nvSpPr>
          <p:spPr bwMode="auto">
            <a:xfrm>
              <a:off x="2211181" y="1874910"/>
              <a:ext cx="609600" cy="594360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Picture 6" descr="C:\temp\WinAzure_rgb_Wht_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15460" r="80628" b="15496"/>
            <a:stretch/>
          </p:blipFill>
          <p:spPr bwMode="auto">
            <a:xfrm>
              <a:off x="2402628" y="1937522"/>
              <a:ext cx="210181" cy="21742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xtLst/>
          </p:spPr>
        </p:pic>
        <p:pic>
          <p:nvPicPr>
            <p:cNvPr id="56" name="Picture 2" descr="http://files.softicons.com/download/system-icons/windows-8-metro-icons-by-dakirby309/png/512x512/Folders%20&amp;%20OS/Linu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8512" y="2139194"/>
              <a:ext cx="242063" cy="24206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xtLst/>
          </p:spPr>
        </p:pic>
        <p:grpSp>
          <p:nvGrpSpPr>
            <p:cNvPr id="57" name="Group 10"/>
            <p:cNvGrpSpPr>
              <a:grpSpLocks noChangeAspect="1"/>
            </p:cNvGrpSpPr>
            <p:nvPr/>
          </p:nvGrpSpPr>
          <p:grpSpPr bwMode="auto">
            <a:xfrm>
              <a:off x="2299144" y="2130536"/>
              <a:ext cx="197134" cy="235237"/>
              <a:chOff x="3427" y="1766"/>
              <a:chExt cx="745" cy="889"/>
            </a:xfrm>
            <a:grpFill/>
          </p:grpSpPr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427" y="2008"/>
                <a:ext cx="745" cy="647"/>
              </a:xfrm>
              <a:custGeom>
                <a:avLst/>
                <a:gdLst>
                  <a:gd name="T0" fmla="*/ 296 w 296"/>
                  <a:gd name="T1" fmla="*/ 167 h 256"/>
                  <a:gd name="T2" fmla="*/ 274 w 296"/>
                  <a:gd name="T3" fmla="*/ 207 h 256"/>
                  <a:gd name="T4" fmla="*/ 216 w 296"/>
                  <a:gd name="T5" fmla="*/ 256 h 256"/>
                  <a:gd name="T6" fmla="*/ 159 w 296"/>
                  <a:gd name="T7" fmla="*/ 242 h 256"/>
                  <a:gd name="T8" fmla="*/ 101 w 296"/>
                  <a:gd name="T9" fmla="*/ 256 h 256"/>
                  <a:gd name="T10" fmla="*/ 44 w 296"/>
                  <a:gd name="T11" fmla="*/ 210 h 256"/>
                  <a:gd name="T12" fmla="*/ 24 w 296"/>
                  <a:gd name="T13" fmla="*/ 42 h 256"/>
                  <a:gd name="T14" fmla="*/ 94 w 296"/>
                  <a:gd name="T15" fmla="*/ 0 h 256"/>
                  <a:gd name="T16" fmla="*/ 158 w 296"/>
                  <a:gd name="T17" fmla="*/ 15 h 256"/>
                  <a:gd name="T18" fmla="*/ 222 w 296"/>
                  <a:gd name="T19" fmla="*/ 0 h 256"/>
                  <a:gd name="T20" fmla="*/ 286 w 296"/>
                  <a:gd name="T21" fmla="*/ 34 h 256"/>
                  <a:gd name="T22" fmla="*/ 296 w 296"/>
                  <a:gd name="T23" fmla="*/ 16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6" h="256">
                    <a:moveTo>
                      <a:pt x="296" y="167"/>
                    </a:moveTo>
                    <a:cubicBezTo>
                      <a:pt x="288" y="184"/>
                      <a:pt x="284" y="192"/>
                      <a:pt x="274" y="207"/>
                    </a:cubicBezTo>
                    <a:cubicBezTo>
                      <a:pt x="260" y="229"/>
                      <a:pt x="240" y="255"/>
                      <a:pt x="216" y="256"/>
                    </a:cubicBezTo>
                    <a:cubicBezTo>
                      <a:pt x="194" y="256"/>
                      <a:pt x="188" y="241"/>
                      <a:pt x="159" y="242"/>
                    </a:cubicBezTo>
                    <a:cubicBezTo>
                      <a:pt x="129" y="242"/>
                      <a:pt x="123" y="256"/>
                      <a:pt x="101" y="256"/>
                    </a:cubicBezTo>
                    <a:cubicBezTo>
                      <a:pt x="76" y="255"/>
                      <a:pt x="58" y="231"/>
                      <a:pt x="44" y="210"/>
                    </a:cubicBezTo>
                    <a:cubicBezTo>
                      <a:pt x="4" y="150"/>
                      <a:pt x="0" y="80"/>
                      <a:pt x="24" y="42"/>
                    </a:cubicBezTo>
                    <a:cubicBezTo>
                      <a:pt x="42" y="16"/>
                      <a:pt x="69" y="0"/>
                      <a:pt x="94" y="0"/>
                    </a:cubicBezTo>
                    <a:cubicBezTo>
                      <a:pt x="120" y="0"/>
                      <a:pt x="137" y="15"/>
                      <a:pt x="158" y="15"/>
                    </a:cubicBezTo>
                    <a:cubicBezTo>
                      <a:pt x="179" y="15"/>
                      <a:pt x="192" y="0"/>
                      <a:pt x="222" y="0"/>
                    </a:cubicBezTo>
                    <a:cubicBezTo>
                      <a:pt x="245" y="0"/>
                      <a:pt x="269" y="13"/>
                      <a:pt x="286" y="34"/>
                    </a:cubicBezTo>
                    <a:cubicBezTo>
                      <a:pt x="230" y="65"/>
                      <a:pt x="239" y="145"/>
                      <a:pt x="296" y="16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87">
                  <a:defRPr/>
                </a:pPr>
                <a:endParaRPr lang="en-US" sz="2000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9" name="Freeform 12"/>
              <p:cNvSpPr>
                <a:spLocks/>
              </p:cNvSpPr>
              <p:nvPr/>
            </p:nvSpPr>
            <p:spPr bwMode="auto">
              <a:xfrm>
                <a:off x="3825" y="1766"/>
                <a:ext cx="175" cy="191"/>
              </a:xfrm>
              <a:custGeom>
                <a:avLst/>
                <a:gdLst>
                  <a:gd name="T0" fmla="*/ 55 w 74"/>
                  <a:gd name="T1" fmla="*/ 54 h 81"/>
                  <a:gd name="T2" fmla="*/ 71 w 74"/>
                  <a:gd name="T3" fmla="*/ 0 h 81"/>
                  <a:gd name="T4" fmla="*/ 20 w 74"/>
                  <a:gd name="T5" fmla="*/ 28 h 81"/>
                  <a:gd name="T6" fmla="*/ 4 w 74"/>
                  <a:gd name="T7" fmla="*/ 81 h 81"/>
                  <a:gd name="T8" fmla="*/ 55 w 74"/>
                  <a:gd name="T9" fmla="*/ 5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1">
                    <a:moveTo>
                      <a:pt x="55" y="54"/>
                    </a:moveTo>
                    <a:cubicBezTo>
                      <a:pt x="66" y="40"/>
                      <a:pt x="74" y="21"/>
                      <a:pt x="71" y="0"/>
                    </a:cubicBezTo>
                    <a:cubicBezTo>
                      <a:pt x="54" y="2"/>
                      <a:pt x="33" y="13"/>
                      <a:pt x="20" y="28"/>
                    </a:cubicBezTo>
                    <a:cubicBezTo>
                      <a:pt x="9" y="41"/>
                      <a:pt x="0" y="61"/>
                      <a:pt x="4" y="81"/>
                    </a:cubicBezTo>
                    <a:cubicBezTo>
                      <a:pt x="23" y="81"/>
                      <a:pt x="44" y="70"/>
                      <a:pt x="55" y="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87">
                  <a:defRPr/>
                </a:pPr>
                <a:endParaRPr lang="en-US" sz="2000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63" name="Freeform 35"/>
          <p:cNvSpPr>
            <a:spLocks/>
          </p:cNvSpPr>
          <p:nvPr/>
        </p:nvSpPr>
        <p:spPr bwMode="black">
          <a:xfrm>
            <a:off x="981633" y="4991385"/>
            <a:ext cx="558903" cy="513194"/>
          </a:xfrm>
          <a:custGeom>
            <a:avLst/>
            <a:gdLst>
              <a:gd name="T0" fmla="*/ 120 w 191"/>
              <a:gd name="T1" fmla="*/ 32 h 197"/>
              <a:gd name="T2" fmla="*/ 83 w 191"/>
              <a:gd name="T3" fmla="*/ 3 h 197"/>
              <a:gd name="T4" fmla="*/ 47 w 191"/>
              <a:gd name="T5" fmla="*/ 5 h 197"/>
              <a:gd name="T6" fmla="*/ 44 w 191"/>
              <a:gd name="T7" fmla="*/ 27 h 197"/>
              <a:gd name="T8" fmla="*/ 40 w 191"/>
              <a:gd name="T9" fmla="*/ 29 h 197"/>
              <a:gd name="T10" fmla="*/ 40 w 191"/>
              <a:gd name="T11" fmla="*/ 33 h 197"/>
              <a:gd name="T12" fmla="*/ 45 w 191"/>
              <a:gd name="T13" fmla="*/ 40 h 197"/>
              <a:gd name="T14" fmla="*/ 88 w 191"/>
              <a:gd name="T15" fmla="*/ 44 h 197"/>
              <a:gd name="T16" fmla="*/ 118 w 191"/>
              <a:gd name="T17" fmla="*/ 113 h 197"/>
              <a:gd name="T18" fmla="*/ 144 w 191"/>
              <a:gd name="T19" fmla="*/ 129 h 197"/>
              <a:gd name="T20" fmla="*/ 112 w 191"/>
              <a:gd name="T21" fmla="*/ 109 h 197"/>
              <a:gd name="T22" fmla="*/ 65 w 191"/>
              <a:gd name="T23" fmla="*/ 115 h 197"/>
              <a:gd name="T24" fmla="*/ 0 w 191"/>
              <a:gd name="T25" fmla="*/ 116 h 197"/>
              <a:gd name="T26" fmla="*/ 26 w 191"/>
              <a:gd name="T27" fmla="*/ 174 h 197"/>
              <a:gd name="T28" fmla="*/ 61 w 191"/>
              <a:gd name="T29" fmla="*/ 136 h 197"/>
              <a:gd name="T30" fmla="*/ 57 w 191"/>
              <a:gd name="T31" fmla="*/ 148 h 197"/>
              <a:gd name="T32" fmla="*/ 126 w 191"/>
              <a:gd name="T33" fmla="*/ 140 h 197"/>
              <a:gd name="T34" fmla="*/ 55 w 191"/>
              <a:gd name="T35" fmla="*/ 153 h 197"/>
              <a:gd name="T36" fmla="*/ 30 w 191"/>
              <a:gd name="T37" fmla="*/ 180 h 197"/>
              <a:gd name="T38" fmla="*/ 32 w 191"/>
              <a:gd name="T39" fmla="*/ 182 h 197"/>
              <a:gd name="T40" fmla="*/ 180 w 191"/>
              <a:gd name="T41" fmla="*/ 159 h 197"/>
              <a:gd name="T42" fmla="*/ 185 w 191"/>
              <a:gd name="T43" fmla="*/ 129 h 197"/>
              <a:gd name="T44" fmla="*/ 120 w 191"/>
              <a:gd name="T45" fmla="*/ 32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1" h="197">
                <a:moveTo>
                  <a:pt x="120" y="32"/>
                </a:moveTo>
                <a:cubicBezTo>
                  <a:pt x="112" y="23"/>
                  <a:pt x="99" y="9"/>
                  <a:pt x="83" y="3"/>
                </a:cubicBezTo>
                <a:cubicBezTo>
                  <a:pt x="72" y="0"/>
                  <a:pt x="47" y="5"/>
                  <a:pt x="47" y="5"/>
                </a:cubicBezTo>
                <a:cubicBezTo>
                  <a:pt x="44" y="27"/>
                  <a:pt x="44" y="27"/>
                  <a:pt x="44" y="27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33"/>
                  <a:pt x="40" y="33"/>
                  <a:pt x="40" y="33"/>
                </a:cubicBezTo>
                <a:cubicBezTo>
                  <a:pt x="40" y="33"/>
                  <a:pt x="40" y="37"/>
                  <a:pt x="45" y="40"/>
                </a:cubicBezTo>
                <a:cubicBezTo>
                  <a:pt x="50" y="42"/>
                  <a:pt x="73" y="53"/>
                  <a:pt x="88" y="44"/>
                </a:cubicBezTo>
                <a:cubicBezTo>
                  <a:pt x="118" y="60"/>
                  <a:pt x="105" y="91"/>
                  <a:pt x="118" y="113"/>
                </a:cubicBezTo>
                <a:cubicBezTo>
                  <a:pt x="123" y="120"/>
                  <a:pt x="131" y="127"/>
                  <a:pt x="144" y="129"/>
                </a:cubicBezTo>
                <a:cubicBezTo>
                  <a:pt x="144" y="129"/>
                  <a:pt x="115" y="131"/>
                  <a:pt x="112" y="109"/>
                </a:cubicBezTo>
                <a:cubicBezTo>
                  <a:pt x="101" y="104"/>
                  <a:pt x="82" y="99"/>
                  <a:pt x="65" y="115"/>
                </a:cubicBezTo>
                <a:cubicBezTo>
                  <a:pt x="51" y="100"/>
                  <a:pt x="14" y="100"/>
                  <a:pt x="0" y="116"/>
                </a:cubicBezTo>
                <a:cubicBezTo>
                  <a:pt x="6" y="141"/>
                  <a:pt x="18" y="163"/>
                  <a:pt x="26" y="174"/>
                </a:cubicBezTo>
                <a:cubicBezTo>
                  <a:pt x="52" y="156"/>
                  <a:pt x="61" y="136"/>
                  <a:pt x="61" y="136"/>
                </a:cubicBezTo>
                <a:cubicBezTo>
                  <a:pt x="60" y="140"/>
                  <a:pt x="59" y="144"/>
                  <a:pt x="57" y="148"/>
                </a:cubicBezTo>
                <a:cubicBezTo>
                  <a:pt x="103" y="167"/>
                  <a:pt x="126" y="140"/>
                  <a:pt x="126" y="140"/>
                </a:cubicBezTo>
                <a:cubicBezTo>
                  <a:pt x="107" y="171"/>
                  <a:pt x="63" y="157"/>
                  <a:pt x="55" y="153"/>
                </a:cubicBezTo>
                <a:cubicBezTo>
                  <a:pt x="48" y="166"/>
                  <a:pt x="38" y="175"/>
                  <a:pt x="30" y="180"/>
                </a:cubicBezTo>
                <a:cubicBezTo>
                  <a:pt x="32" y="181"/>
                  <a:pt x="32" y="182"/>
                  <a:pt x="32" y="182"/>
                </a:cubicBezTo>
                <a:cubicBezTo>
                  <a:pt x="88" y="197"/>
                  <a:pt x="154" y="177"/>
                  <a:pt x="180" y="159"/>
                </a:cubicBezTo>
                <a:cubicBezTo>
                  <a:pt x="191" y="151"/>
                  <a:pt x="188" y="138"/>
                  <a:pt x="185" y="129"/>
                </a:cubicBezTo>
                <a:cubicBezTo>
                  <a:pt x="172" y="91"/>
                  <a:pt x="134" y="49"/>
                  <a:pt x="120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2293" tIns="41147" rIns="82293" bIns="41147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599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7" name="Oval 14"/>
          <p:cNvSpPr/>
          <p:nvPr/>
        </p:nvSpPr>
        <p:spPr bwMode="auto">
          <a:xfrm>
            <a:off x="763349" y="4814266"/>
            <a:ext cx="906213" cy="867433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Tekstfelt 68"/>
          <p:cNvSpPr txBox="1"/>
          <p:nvPr/>
        </p:nvSpPr>
        <p:spPr>
          <a:xfrm>
            <a:off x="1869805" y="1654253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Modular</a:t>
            </a:r>
          </a:p>
        </p:txBody>
      </p:sp>
      <p:sp>
        <p:nvSpPr>
          <p:cNvPr id="70" name="Tekstfelt 69"/>
          <p:cNvSpPr txBox="1"/>
          <p:nvPr/>
        </p:nvSpPr>
        <p:spPr>
          <a:xfrm>
            <a:off x="1869805" y="2774792"/>
            <a:ext cx="428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 err="1">
                <a:solidFill>
                  <a:schemeClr val="accent1"/>
                </a:solidFill>
              </a:rPr>
              <a:t>Seamless</a:t>
            </a:r>
            <a:r>
              <a:rPr lang="da-DK" sz="2400" b="1" dirty="0">
                <a:solidFill>
                  <a:schemeClr val="accent1"/>
                </a:solidFill>
              </a:rPr>
              <a:t> transition to the cloud</a:t>
            </a:r>
          </a:p>
        </p:txBody>
      </p:sp>
      <p:sp>
        <p:nvSpPr>
          <p:cNvPr id="71" name="Tekstfelt 70"/>
          <p:cNvSpPr txBox="1"/>
          <p:nvPr/>
        </p:nvSpPr>
        <p:spPr>
          <a:xfrm>
            <a:off x="1869805" y="5063432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72" name="Tekstfelt 71"/>
          <p:cNvSpPr txBox="1"/>
          <p:nvPr/>
        </p:nvSpPr>
        <p:spPr>
          <a:xfrm>
            <a:off x="7760341" y="1641227"/>
            <a:ext cx="365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Faster </a:t>
            </a:r>
            <a:r>
              <a:rPr lang="da-DK" sz="2400" b="1" dirty="0" err="1">
                <a:solidFill>
                  <a:schemeClr val="accent1"/>
                </a:solidFill>
              </a:rPr>
              <a:t>development</a:t>
            </a:r>
            <a:r>
              <a:rPr lang="da-DK" sz="2400" b="1" dirty="0">
                <a:solidFill>
                  <a:schemeClr val="accent1"/>
                </a:solidFill>
              </a:rPr>
              <a:t> </a:t>
            </a:r>
            <a:r>
              <a:rPr lang="da-DK" sz="2400" b="1" dirty="0" err="1">
                <a:solidFill>
                  <a:schemeClr val="accent1"/>
                </a:solidFill>
              </a:rPr>
              <a:t>cycle</a:t>
            </a:r>
            <a:endParaRPr lang="da-DK" sz="2400" b="1" dirty="0">
              <a:solidFill>
                <a:schemeClr val="accent1"/>
              </a:solidFill>
            </a:endParaRPr>
          </a:p>
        </p:txBody>
      </p:sp>
      <p:sp>
        <p:nvSpPr>
          <p:cNvPr id="73" name="Tekstfelt 72"/>
          <p:cNvSpPr txBox="1"/>
          <p:nvPr/>
        </p:nvSpPr>
        <p:spPr>
          <a:xfrm>
            <a:off x="7760341" y="2739358"/>
            <a:ext cx="37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Use </a:t>
            </a:r>
            <a:r>
              <a:rPr lang="da-DK" sz="2400" b="1" dirty="0" err="1">
                <a:solidFill>
                  <a:schemeClr val="accent1"/>
                </a:solidFill>
              </a:rPr>
              <a:t>favorite</a:t>
            </a:r>
            <a:r>
              <a:rPr lang="da-DK" sz="2400" b="1" dirty="0">
                <a:solidFill>
                  <a:schemeClr val="accent1"/>
                </a:solidFill>
              </a:rPr>
              <a:t> editors</a:t>
            </a:r>
          </a:p>
        </p:txBody>
      </p:sp>
      <p:sp>
        <p:nvSpPr>
          <p:cNvPr id="74" name="Tekstfelt 73"/>
          <p:cNvSpPr txBox="1"/>
          <p:nvPr/>
        </p:nvSpPr>
        <p:spPr>
          <a:xfrm>
            <a:off x="7760341" y="3856273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Cross Platform</a:t>
            </a:r>
          </a:p>
        </p:txBody>
      </p:sp>
      <p:sp>
        <p:nvSpPr>
          <p:cNvPr id="75" name="Tekstfelt 74"/>
          <p:cNvSpPr txBox="1"/>
          <p:nvPr/>
        </p:nvSpPr>
        <p:spPr>
          <a:xfrm>
            <a:off x="1869805" y="3901606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Open Source</a:t>
            </a:r>
          </a:p>
        </p:txBody>
      </p:sp>
      <p:sp>
        <p:nvSpPr>
          <p:cNvPr id="76" name="Oval 14"/>
          <p:cNvSpPr/>
          <p:nvPr/>
        </p:nvSpPr>
        <p:spPr bwMode="auto">
          <a:xfrm>
            <a:off x="6620876" y="4764253"/>
            <a:ext cx="906213" cy="867433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Tekstfelt 76"/>
          <p:cNvSpPr txBox="1"/>
          <p:nvPr/>
        </p:nvSpPr>
        <p:spPr>
          <a:xfrm>
            <a:off x="6824754" y="4762209"/>
            <a:ext cx="546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800" dirty="0">
                <a:solidFill>
                  <a:schemeClr val="accent1"/>
                </a:solidFill>
              </a:rPr>
              <a:t>1</a:t>
            </a:r>
            <a:endParaRPr lang="da-DK" sz="2400" dirty="0">
              <a:solidFill>
                <a:schemeClr val="accent1"/>
              </a:solidFill>
            </a:endParaRPr>
          </a:p>
        </p:txBody>
      </p:sp>
      <p:sp>
        <p:nvSpPr>
          <p:cNvPr id="78" name="Tekstfelt 77"/>
          <p:cNvSpPr txBox="1"/>
          <p:nvPr/>
        </p:nvSpPr>
        <p:spPr>
          <a:xfrm>
            <a:off x="7760340" y="4973188"/>
            <a:ext cx="326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 err="1">
                <a:solidFill>
                  <a:schemeClr val="accent1"/>
                </a:solidFill>
              </a:rPr>
              <a:t>Unified</a:t>
            </a:r>
            <a:r>
              <a:rPr lang="da-DK" sz="2400" b="1" dirty="0">
                <a:solidFill>
                  <a:schemeClr val="accent1"/>
                </a:solidFill>
              </a:rPr>
              <a:t> </a:t>
            </a:r>
            <a:r>
              <a:rPr lang="da-DK" sz="2400" b="1" dirty="0" err="1">
                <a:solidFill>
                  <a:schemeClr val="accent1"/>
                </a:solidFill>
              </a:rPr>
              <a:t>experience</a:t>
            </a:r>
            <a:endParaRPr lang="da-DK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99077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Productive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MVC and Web API </a:t>
            </a:r>
            <a:r>
              <a:rPr lang="da-DK" dirty="0" err="1"/>
              <a:t>unified</a:t>
            </a:r>
            <a:r>
              <a:rPr lang="da-DK" dirty="0"/>
              <a:t> (Web pages to </a:t>
            </a:r>
            <a:r>
              <a:rPr lang="da-DK" dirty="0" err="1"/>
              <a:t>come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dirty="0" err="1"/>
              <a:t>Dependency</a:t>
            </a:r>
            <a:r>
              <a:rPr lang="da-DK" dirty="0"/>
              <a:t> </a:t>
            </a:r>
            <a:r>
              <a:rPr lang="da-DK" dirty="0" err="1"/>
              <a:t>injection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Tracing</a:t>
            </a:r>
            <a:r>
              <a:rPr lang="da-DK" dirty="0"/>
              <a:t> and </a:t>
            </a:r>
            <a:r>
              <a:rPr lang="da-DK" dirty="0" err="1"/>
              <a:t>diagnostics</a:t>
            </a:r>
            <a:endParaRPr lang="da-DK" dirty="0"/>
          </a:p>
          <a:p>
            <a:endParaRPr lang="da-DK" dirty="0"/>
          </a:p>
        </p:txBody>
      </p:sp>
      <p:sp>
        <p:nvSpPr>
          <p:cNvPr id="6" name="Pladsholder til indhold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 dirty="0"/>
          </a:p>
          <a:p>
            <a:endParaRPr lang="da-DK" dirty="0"/>
          </a:p>
          <a:p>
            <a:r>
              <a:rPr lang="da-DK" dirty="0"/>
              <a:t>Features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shipped</a:t>
            </a:r>
            <a:r>
              <a:rPr lang="da-DK" dirty="0"/>
              <a:t> as </a:t>
            </a:r>
            <a:r>
              <a:rPr lang="da-DK" dirty="0" err="1"/>
              <a:t>packages</a:t>
            </a:r>
            <a:r>
              <a:rPr lang="da-DK" dirty="0"/>
              <a:t> via </a:t>
            </a:r>
            <a:r>
              <a:rPr lang="da-DK" dirty="0" err="1"/>
              <a:t>NuGet</a:t>
            </a:r>
            <a:endParaRPr lang="da-DK" dirty="0"/>
          </a:p>
          <a:p>
            <a:endParaRPr lang="da-DK" dirty="0"/>
          </a:p>
          <a:p>
            <a:r>
              <a:rPr lang="da-DK" dirty="0"/>
              <a:t>Frameworks </a:t>
            </a:r>
            <a:r>
              <a:rPr lang="da-DK" dirty="0" err="1"/>
              <a:t>ships</a:t>
            </a:r>
            <a:r>
              <a:rPr lang="da-DK" dirty="0"/>
              <a:t> as part of the </a:t>
            </a:r>
            <a:r>
              <a:rPr lang="da-DK" dirty="0" err="1"/>
              <a:t>application</a:t>
            </a:r>
            <a:endParaRPr lang="da-DK" dirty="0"/>
          </a:p>
          <a:p>
            <a:endParaRPr lang="da-DK" dirty="0"/>
          </a:p>
          <a:p>
            <a:r>
              <a:rPr lang="da-DK" dirty="0"/>
              <a:t>Side-by-side framework </a:t>
            </a:r>
            <a:r>
              <a:rPr lang="da-DK" dirty="0" err="1"/>
              <a:t>versioning</a:t>
            </a:r>
            <a:endParaRPr lang="da-DK" dirty="0"/>
          </a:p>
          <a:p>
            <a:endParaRPr lang="da-DK" dirty="0"/>
          </a:p>
          <a:p>
            <a:r>
              <a:rPr lang="da-DK" dirty="0"/>
              <a:t>Service </a:t>
            </a:r>
            <a:r>
              <a:rPr lang="da-DK" dirty="0" err="1"/>
              <a:t>pack</a:t>
            </a:r>
            <a:r>
              <a:rPr lang="da-DK" dirty="0"/>
              <a:t> </a:t>
            </a:r>
            <a:r>
              <a:rPr lang="da-DK" dirty="0" err="1"/>
              <a:t>control</a:t>
            </a:r>
            <a:endParaRPr lang="da-DK" dirty="0"/>
          </a:p>
          <a:p>
            <a:endParaRPr lang="da-DK" dirty="0"/>
          </a:p>
        </p:txBody>
      </p:sp>
      <p:sp>
        <p:nvSpPr>
          <p:cNvPr id="14" name="Oval 14"/>
          <p:cNvSpPr/>
          <p:nvPr/>
        </p:nvSpPr>
        <p:spPr bwMode="auto">
          <a:xfrm>
            <a:off x="838200" y="1160463"/>
            <a:ext cx="906213" cy="867433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kstfelt 14"/>
          <p:cNvSpPr txBox="1"/>
          <p:nvPr/>
        </p:nvSpPr>
        <p:spPr>
          <a:xfrm>
            <a:off x="1042078" y="1158419"/>
            <a:ext cx="546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800" dirty="0">
                <a:solidFill>
                  <a:schemeClr val="accent1"/>
                </a:solidFill>
              </a:rPr>
              <a:t>1</a:t>
            </a:r>
            <a:endParaRPr lang="da-DK" sz="2400" dirty="0">
              <a:solidFill>
                <a:schemeClr val="accent1"/>
              </a:solidFill>
            </a:endParaRPr>
          </a:p>
        </p:txBody>
      </p:sp>
      <p:sp>
        <p:nvSpPr>
          <p:cNvPr id="16" name="Tekstfelt 15"/>
          <p:cNvSpPr txBox="1"/>
          <p:nvPr/>
        </p:nvSpPr>
        <p:spPr>
          <a:xfrm>
            <a:off x="1977664" y="1369398"/>
            <a:ext cx="326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 err="1">
                <a:solidFill>
                  <a:schemeClr val="accent1"/>
                </a:solidFill>
              </a:rPr>
              <a:t>Unified</a:t>
            </a:r>
            <a:r>
              <a:rPr lang="da-DK" sz="2400" b="1" dirty="0">
                <a:solidFill>
                  <a:schemeClr val="accent1"/>
                </a:solidFill>
              </a:rPr>
              <a:t> </a:t>
            </a:r>
            <a:r>
              <a:rPr lang="da-DK" sz="2400" b="1" dirty="0" err="1">
                <a:solidFill>
                  <a:schemeClr val="accent1"/>
                </a:solidFill>
              </a:rPr>
              <a:t>experience</a:t>
            </a:r>
            <a:endParaRPr lang="da-DK" sz="2400" b="1" dirty="0">
              <a:solidFill>
                <a:schemeClr val="accent1"/>
              </a:solidFill>
            </a:endParaRPr>
          </a:p>
        </p:txBody>
      </p:sp>
      <p:grpSp>
        <p:nvGrpSpPr>
          <p:cNvPr id="17" name="Group 23"/>
          <p:cNvGrpSpPr/>
          <p:nvPr/>
        </p:nvGrpSpPr>
        <p:grpSpPr>
          <a:xfrm>
            <a:off x="6185811" y="1177733"/>
            <a:ext cx="888172" cy="850163"/>
            <a:chOff x="1785636" y="1768035"/>
            <a:chExt cx="609600" cy="594360"/>
          </a:xfrm>
        </p:grpSpPr>
        <p:sp>
          <p:nvSpPr>
            <p:cNvPr id="18" name="Oval 24"/>
            <p:cNvSpPr/>
            <p:nvPr/>
          </p:nvSpPr>
          <p:spPr bwMode="auto">
            <a:xfrm>
              <a:off x="1785636" y="1768035"/>
              <a:ext cx="609600" cy="59436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 58"/>
            <p:cNvSpPr>
              <a:spLocks noEditPoints="1"/>
            </p:cNvSpPr>
            <p:nvPr/>
          </p:nvSpPr>
          <p:spPr bwMode="black">
            <a:xfrm>
              <a:off x="1944132" y="1871523"/>
              <a:ext cx="292608" cy="384736"/>
            </a:xfrm>
            <a:custGeom>
              <a:avLst/>
              <a:gdLst>
                <a:gd name="T0" fmla="*/ 181 w 182"/>
                <a:gd name="T1" fmla="*/ 65 h 195"/>
                <a:gd name="T2" fmla="*/ 88 w 182"/>
                <a:gd name="T3" fmla="*/ 0 h 195"/>
                <a:gd name="T4" fmla="*/ 88 w 182"/>
                <a:gd name="T5" fmla="*/ 40 h 195"/>
                <a:gd name="T6" fmla="*/ 1 w 182"/>
                <a:gd name="T7" fmla="*/ 40 h 195"/>
                <a:gd name="T8" fmla="*/ 1 w 182"/>
                <a:gd name="T9" fmla="*/ 89 h 195"/>
                <a:gd name="T10" fmla="*/ 57 w 182"/>
                <a:gd name="T11" fmla="*/ 89 h 195"/>
                <a:gd name="T12" fmla="*/ 88 w 182"/>
                <a:gd name="T13" fmla="*/ 68 h 195"/>
                <a:gd name="T14" fmla="*/ 88 w 182"/>
                <a:gd name="T15" fmla="*/ 130 h 195"/>
                <a:gd name="T16" fmla="*/ 181 w 182"/>
                <a:gd name="T17" fmla="*/ 65 h 195"/>
                <a:gd name="T18" fmla="*/ 19 w 182"/>
                <a:gd name="T19" fmla="*/ 127 h 195"/>
                <a:gd name="T20" fmla="*/ 88 w 182"/>
                <a:gd name="T21" fmla="*/ 172 h 195"/>
                <a:gd name="T22" fmla="*/ 88 w 182"/>
                <a:gd name="T23" fmla="*/ 142 h 195"/>
                <a:gd name="T24" fmla="*/ 178 w 182"/>
                <a:gd name="T25" fmla="*/ 142 h 195"/>
                <a:gd name="T26" fmla="*/ 178 w 182"/>
                <a:gd name="T27" fmla="*/ 153 h 195"/>
                <a:gd name="T28" fmla="*/ 100 w 182"/>
                <a:gd name="T29" fmla="*/ 153 h 195"/>
                <a:gd name="T30" fmla="*/ 100 w 182"/>
                <a:gd name="T31" fmla="*/ 195 h 195"/>
                <a:gd name="T32" fmla="*/ 0 w 182"/>
                <a:gd name="T33" fmla="*/ 127 h 195"/>
                <a:gd name="T34" fmla="*/ 19 w 182"/>
                <a:gd name="T35" fmla="*/ 12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2" h="195">
                  <a:moveTo>
                    <a:pt x="181" y="65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181" y="65"/>
                    <a:pt x="181" y="65"/>
                    <a:pt x="181" y="65"/>
                  </a:cubicBezTo>
                  <a:close/>
                  <a:moveTo>
                    <a:pt x="19" y="127"/>
                  </a:moveTo>
                  <a:cubicBezTo>
                    <a:pt x="88" y="172"/>
                    <a:pt x="88" y="172"/>
                    <a:pt x="88" y="17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178" y="142"/>
                    <a:pt x="178" y="142"/>
                    <a:pt x="178" y="142"/>
                  </a:cubicBezTo>
                  <a:cubicBezTo>
                    <a:pt x="182" y="142"/>
                    <a:pt x="182" y="153"/>
                    <a:pt x="178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9" y="127"/>
                    <a:pt x="19" y="127"/>
                    <a:pt x="19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82293" tIns="41147" rIns="82293" bIns="41147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20" name="Tekstfelt 19"/>
          <p:cNvSpPr txBox="1"/>
          <p:nvPr/>
        </p:nvSpPr>
        <p:spPr>
          <a:xfrm>
            <a:off x="7316255" y="1370088"/>
            <a:ext cx="365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Faster </a:t>
            </a:r>
            <a:r>
              <a:rPr lang="da-DK" sz="2400" b="1" dirty="0" err="1">
                <a:solidFill>
                  <a:schemeClr val="accent1"/>
                </a:solidFill>
              </a:rPr>
              <a:t>development</a:t>
            </a:r>
            <a:r>
              <a:rPr lang="da-DK" sz="2400" b="1" dirty="0">
                <a:solidFill>
                  <a:schemeClr val="accent1"/>
                </a:solidFill>
              </a:rPr>
              <a:t> </a:t>
            </a:r>
            <a:r>
              <a:rPr lang="da-DK" sz="2400" b="1" dirty="0" err="1">
                <a:solidFill>
                  <a:schemeClr val="accent1"/>
                </a:solidFill>
              </a:rPr>
              <a:t>cycle</a:t>
            </a:r>
            <a:endParaRPr lang="da-DK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07410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Fast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Faster startup times</a:t>
            </a:r>
          </a:p>
          <a:p>
            <a:endParaRPr lang="da-DK" dirty="0"/>
          </a:p>
          <a:p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memory</a:t>
            </a:r>
            <a:r>
              <a:rPr lang="da-DK" dirty="0"/>
              <a:t> /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density</a:t>
            </a:r>
            <a:r>
              <a:rPr lang="da-DK" dirty="0"/>
              <a:t> ( &gt; 90%)</a:t>
            </a:r>
          </a:p>
          <a:p>
            <a:endParaRPr lang="da-DK" dirty="0"/>
          </a:p>
          <a:p>
            <a:r>
              <a:rPr lang="da-DK" dirty="0"/>
              <a:t>ASP.NET Core </a:t>
            </a:r>
            <a:r>
              <a:rPr lang="da-DK" dirty="0" err="1"/>
              <a:t>exceeds</a:t>
            </a:r>
            <a:r>
              <a:rPr lang="da-DK" dirty="0"/>
              <a:t> 1.15 million </a:t>
            </a:r>
            <a:r>
              <a:rPr lang="da-DK" dirty="0" err="1"/>
              <a:t>requests</a:t>
            </a:r>
            <a:r>
              <a:rPr lang="da-DK" dirty="0"/>
              <a:t> pr. </a:t>
            </a:r>
            <a:r>
              <a:rPr lang="da-DK" dirty="0" err="1"/>
              <a:t>second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That</a:t>
            </a:r>
            <a:r>
              <a:rPr lang="da-DK" dirty="0"/>
              <a:t> is a 2300% more </a:t>
            </a:r>
            <a:r>
              <a:rPr lang="da-DK" dirty="0" err="1"/>
              <a:t>request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ASP.NET 4.6</a:t>
            </a:r>
          </a:p>
          <a:p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IIS or </a:t>
            </a:r>
            <a:r>
              <a:rPr lang="da-DK" dirty="0" err="1"/>
              <a:t>self-hosted</a:t>
            </a:r>
            <a:endParaRPr lang="da-DK" dirty="0"/>
          </a:p>
          <a:p>
            <a:endParaRPr lang="da-DK" dirty="0"/>
          </a:p>
          <a:p>
            <a:r>
              <a:rPr lang="da-DK" dirty="0"/>
              <a:t>New HTTP </a:t>
            </a:r>
            <a:r>
              <a:rPr lang="da-DK" dirty="0" err="1"/>
              <a:t>request</a:t>
            </a:r>
            <a:r>
              <a:rPr lang="da-DK" dirty="0"/>
              <a:t> pipeline </a:t>
            </a:r>
            <a:r>
              <a:rPr lang="da-DK" dirty="0" err="1"/>
              <a:t>utilizing</a:t>
            </a:r>
            <a:r>
              <a:rPr lang="da-DK" dirty="0"/>
              <a:t> </a:t>
            </a:r>
            <a:r>
              <a:rPr lang="da-DK" dirty="0" err="1"/>
              <a:t>Middleware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Opt</a:t>
            </a:r>
            <a:r>
              <a:rPr lang="da-DK" dirty="0"/>
              <a:t>-in to </a:t>
            </a:r>
            <a:r>
              <a:rPr lang="da-DK" dirty="0" err="1"/>
              <a:t>desired</a:t>
            </a:r>
            <a:r>
              <a:rPr lang="da-DK" dirty="0"/>
              <a:t> features</a:t>
            </a:r>
          </a:p>
        </p:txBody>
      </p:sp>
      <p:sp>
        <p:nvSpPr>
          <p:cNvPr id="6" name="Freeform 35"/>
          <p:cNvSpPr>
            <a:spLocks/>
          </p:cNvSpPr>
          <p:nvPr/>
        </p:nvSpPr>
        <p:spPr bwMode="black">
          <a:xfrm>
            <a:off x="1056484" y="1358837"/>
            <a:ext cx="558903" cy="513194"/>
          </a:xfrm>
          <a:custGeom>
            <a:avLst/>
            <a:gdLst>
              <a:gd name="T0" fmla="*/ 120 w 191"/>
              <a:gd name="T1" fmla="*/ 32 h 197"/>
              <a:gd name="T2" fmla="*/ 83 w 191"/>
              <a:gd name="T3" fmla="*/ 3 h 197"/>
              <a:gd name="T4" fmla="*/ 47 w 191"/>
              <a:gd name="T5" fmla="*/ 5 h 197"/>
              <a:gd name="T6" fmla="*/ 44 w 191"/>
              <a:gd name="T7" fmla="*/ 27 h 197"/>
              <a:gd name="T8" fmla="*/ 40 w 191"/>
              <a:gd name="T9" fmla="*/ 29 h 197"/>
              <a:gd name="T10" fmla="*/ 40 w 191"/>
              <a:gd name="T11" fmla="*/ 33 h 197"/>
              <a:gd name="T12" fmla="*/ 45 w 191"/>
              <a:gd name="T13" fmla="*/ 40 h 197"/>
              <a:gd name="T14" fmla="*/ 88 w 191"/>
              <a:gd name="T15" fmla="*/ 44 h 197"/>
              <a:gd name="T16" fmla="*/ 118 w 191"/>
              <a:gd name="T17" fmla="*/ 113 h 197"/>
              <a:gd name="T18" fmla="*/ 144 w 191"/>
              <a:gd name="T19" fmla="*/ 129 h 197"/>
              <a:gd name="T20" fmla="*/ 112 w 191"/>
              <a:gd name="T21" fmla="*/ 109 h 197"/>
              <a:gd name="T22" fmla="*/ 65 w 191"/>
              <a:gd name="T23" fmla="*/ 115 h 197"/>
              <a:gd name="T24" fmla="*/ 0 w 191"/>
              <a:gd name="T25" fmla="*/ 116 h 197"/>
              <a:gd name="T26" fmla="*/ 26 w 191"/>
              <a:gd name="T27" fmla="*/ 174 h 197"/>
              <a:gd name="T28" fmla="*/ 61 w 191"/>
              <a:gd name="T29" fmla="*/ 136 h 197"/>
              <a:gd name="T30" fmla="*/ 57 w 191"/>
              <a:gd name="T31" fmla="*/ 148 h 197"/>
              <a:gd name="T32" fmla="*/ 126 w 191"/>
              <a:gd name="T33" fmla="*/ 140 h 197"/>
              <a:gd name="T34" fmla="*/ 55 w 191"/>
              <a:gd name="T35" fmla="*/ 153 h 197"/>
              <a:gd name="T36" fmla="*/ 30 w 191"/>
              <a:gd name="T37" fmla="*/ 180 h 197"/>
              <a:gd name="T38" fmla="*/ 32 w 191"/>
              <a:gd name="T39" fmla="*/ 182 h 197"/>
              <a:gd name="T40" fmla="*/ 180 w 191"/>
              <a:gd name="T41" fmla="*/ 159 h 197"/>
              <a:gd name="T42" fmla="*/ 185 w 191"/>
              <a:gd name="T43" fmla="*/ 129 h 197"/>
              <a:gd name="T44" fmla="*/ 120 w 191"/>
              <a:gd name="T45" fmla="*/ 32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1" h="197">
                <a:moveTo>
                  <a:pt x="120" y="32"/>
                </a:moveTo>
                <a:cubicBezTo>
                  <a:pt x="112" y="23"/>
                  <a:pt x="99" y="9"/>
                  <a:pt x="83" y="3"/>
                </a:cubicBezTo>
                <a:cubicBezTo>
                  <a:pt x="72" y="0"/>
                  <a:pt x="47" y="5"/>
                  <a:pt x="47" y="5"/>
                </a:cubicBezTo>
                <a:cubicBezTo>
                  <a:pt x="44" y="27"/>
                  <a:pt x="44" y="27"/>
                  <a:pt x="44" y="27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33"/>
                  <a:pt x="40" y="33"/>
                  <a:pt x="40" y="33"/>
                </a:cubicBezTo>
                <a:cubicBezTo>
                  <a:pt x="40" y="33"/>
                  <a:pt x="40" y="37"/>
                  <a:pt x="45" y="40"/>
                </a:cubicBezTo>
                <a:cubicBezTo>
                  <a:pt x="50" y="42"/>
                  <a:pt x="73" y="53"/>
                  <a:pt x="88" y="44"/>
                </a:cubicBezTo>
                <a:cubicBezTo>
                  <a:pt x="118" y="60"/>
                  <a:pt x="105" y="91"/>
                  <a:pt x="118" y="113"/>
                </a:cubicBezTo>
                <a:cubicBezTo>
                  <a:pt x="123" y="120"/>
                  <a:pt x="131" y="127"/>
                  <a:pt x="144" y="129"/>
                </a:cubicBezTo>
                <a:cubicBezTo>
                  <a:pt x="144" y="129"/>
                  <a:pt x="115" y="131"/>
                  <a:pt x="112" y="109"/>
                </a:cubicBezTo>
                <a:cubicBezTo>
                  <a:pt x="101" y="104"/>
                  <a:pt x="82" y="99"/>
                  <a:pt x="65" y="115"/>
                </a:cubicBezTo>
                <a:cubicBezTo>
                  <a:pt x="51" y="100"/>
                  <a:pt x="14" y="100"/>
                  <a:pt x="0" y="116"/>
                </a:cubicBezTo>
                <a:cubicBezTo>
                  <a:pt x="6" y="141"/>
                  <a:pt x="18" y="163"/>
                  <a:pt x="26" y="174"/>
                </a:cubicBezTo>
                <a:cubicBezTo>
                  <a:pt x="52" y="156"/>
                  <a:pt x="61" y="136"/>
                  <a:pt x="61" y="136"/>
                </a:cubicBezTo>
                <a:cubicBezTo>
                  <a:pt x="60" y="140"/>
                  <a:pt x="59" y="144"/>
                  <a:pt x="57" y="148"/>
                </a:cubicBezTo>
                <a:cubicBezTo>
                  <a:pt x="103" y="167"/>
                  <a:pt x="126" y="140"/>
                  <a:pt x="126" y="140"/>
                </a:cubicBezTo>
                <a:cubicBezTo>
                  <a:pt x="107" y="171"/>
                  <a:pt x="63" y="157"/>
                  <a:pt x="55" y="153"/>
                </a:cubicBezTo>
                <a:cubicBezTo>
                  <a:pt x="48" y="166"/>
                  <a:pt x="38" y="175"/>
                  <a:pt x="30" y="180"/>
                </a:cubicBezTo>
                <a:cubicBezTo>
                  <a:pt x="32" y="181"/>
                  <a:pt x="32" y="182"/>
                  <a:pt x="32" y="182"/>
                </a:cubicBezTo>
                <a:cubicBezTo>
                  <a:pt x="88" y="197"/>
                  <a:pt x="154" y="177"/>
                  <a:pt x="180" y="159"/>
                </a:cubicBezTo>
                <a:cubicBezTo>
                  <a:pt x="191" y="151"/>
                  <a:pt x="188" y="138"/>
                  <a:pt x="185" y="129"/>
                </a:cubicBezTo>
                <a:cubicBezTo>
                  <a:pt x="172" y="91"/>
                  <a:pt x="134" y="49"/>
                  <a:pt x="120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2293" tIns="41147" rIns="82293" bIns="41147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599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" name="Oval 14"/>
          <p:cNvSpPr/>
          <p:nvPr/>
        </p:nvSpPr>
        <p:spPr bwMode="auto">
          <a:xfrm>
            <a:off x="838200" y="1181718"/>
            <a:ext cx="906213" cy="867433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kstfelt 7"/>
          <p:cNvSpPr txBox="1"/>
          <p:nvPr/>
        </p:nvSpPr>
        <p:spPr>
          <a:xfrm>
            <a:off x="1944656" y="1430884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Performance</a:t>
            </a:r>
          </a:p>
        </p:txBody>
      </p:sp>
      <p:grpSp>
        <p:nvGrpSpPr>
          <p:cNvPr id="9" name="Group 26"/>
          <p:cNvGrpSpPr/>
          <p:nvPr/>
        </p:nvGrpSpPr>
        <p:grpSpPr>
          <a:xfrm>
            <a:off x="6172200" y="1159352"/>
            <a:ext cx="888172" cy="850163"/>
            <a:chOff x="1795746" y="3978504"/>
            <a:chExt cx="609600" cy="594360"/>
          </a:xfrm>
        </p:grpSpPr>
        <p:sp>
          <p:nvSpPr>
            <p:cNvPr id="10" name="Oval 27"/>
            <p:cNvSpPr/>
            <p:nvPr/>
          </p:nvSpPr>
          <p:spPr bwMode="auto">
            <a:xfrm>
              <a:off x="1795746" y="3978504"/>
              <a:ext cx="609600" cy="59436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black">
            <a:xfrm>
              <a:off x="1894192" y="4082378"/>
              <a:ext cx="414835" cy="386612"/>
            </a:xfrm>
            <a:custGeom>
              <a:avLst/>
              <a:gdLst>
                <a:gd name="T0" fmla="*/ 226 w 300"/>
                <a:gd name="T1" fmla="*/ 193 h 300"/>
                <a:gd name="T2" fmla="*/ 233 w 300"/>
                <a:gd name="T3" fmla="*/ 157 h 300"/>
                <a:gd name="T4" fmla="*/ 233 w 300"/>
                <a:gd name="T5" fmla="*/ 128 h 300"/>
                <a:gd name="T6" fmla="*/ 142 w 300"/>
                <a:gd name="T7" fmla="*/ 51 h 300"/>
                <a:gd name="T8" fmla="*/ 52 w 300"/>
                <a:gd name="T9" fmla="*/ 128 h 300"/>
                <a:gd name="T10" fmla="*/ 52 w 300"/>
                <a:gd name="T11" fmla="*/ 157 h 300"/>
                <a:gd name="T12" fmla="*/ 142 w 300"/>
                <a:gd name="T13" fmla="*/ 234 h 300"/>
                <a:gd name="T14" fmla="*/ 183 w 300"/>
                <a:gd name="T15" fmla="*/ 224 h 300"/>
                <a:gd name="T16" fmla="*/ 193 w 300"/>
                <a:gd name="T17" fmla="*/ 226 h 300"/>
                <a:gd name="T18" fmla="*/ 270 w 300"/>
                <a:gd name="T19" fmla="*/ 300 h 300"/>
                <a:gd name="T20" fmla="*/ 298 w 300"/>
                <a:gd name="T21" fmla="*/ 275 h 300"/>
                <a:gd name="T22" fmla="*/ 206 w 300"/>
                <a:gd name="T23" fmla="*/ 157 h 300"/>
                <a:gd name="T24" fmla="*/ 142 w 300"/>
                <a:gd name="T25" fmla="*/ 208 h 300"/>
                <a:gd name="T26" fmla="*/ 78 w 300"/>
                <a:gd name="T27" fmla="*/ 157 h 300"/>
                <a:gd name="T28" fmla="*/ 78 w 300"/>
                <a:gd name="T29" fmla="*/ 128 h 300"/>
                <a:gd name="T30" fmla="*/ 142 w 300"/>
                <a:gd name="T31" fmla="*/ 77 h 300"/>
                <a:gd name="T32" fmla="*/ 206 w 300"/>
                <a:gd name="T33" fmla="*/ 128 h 300"/>
                <a:gd name="T34" fmla="*/ 206 w 300"/>
                <a:gd name="T35" fmla="*/ 157 h 300"/>
                <a:gd name="T36" fmla="*/ 197 w 300"/>
                <a:gd name="T37" fmla="*/ 142 h 300"/>
                <a:gd name="T38" fmla="*/ 156 w 300"/>
                <a:gd name="T39" fmla="*/ 157 h 300"/>
                <a:gd name="T40" fmla="*/ 142 w 300"/>
                <a:gd name="T41" fmla="*/ 197 h 300"/>
                <a:gd name="T42" fmla="*/ 128 w 300"/>
                <a:gd name="T43" fmla="*/ 157 h 300"/>
                <a:gd name="T44" fmla="*/ 87 w 300"/>
                <a:gd name="T45" fmla="*/ 142 h 300"/>
                <a:gd name="T46" fmla="*/ 128 w 300"/>
                <a:gd name="T47" fmla="*/ 128 h 300"/>
                <a:gd name="T48" fmla="*/ 142 w 300"/>
                <a:gd name="T49" fmla="*/ 88 h 300"/>
                <a:gd name="T50" fmla="*/ 156 w 300"/>
                <a:gd name="T51" fmla="*/ 128 h 300"/>
                <a:gd name="T52" fmla="*/ 142 w 300"/>
                <a:gd name="T53" fmla="*/ 40 h 300"/>
                <a:gd name="T54" fmla="*/ 128 w 300"/>
                <a:gd name="T55" fmla="*/ 0 h 300"/>
                <a:gd name="T56" fmla="*/ 156 w 300"/>
                <a:gd name="T57" fmla="*/ 41 h 300"/>
                <a:gd name="T58" fmla="*/ 40 w 300"/>
                <a:gd name="T59" fmla="*/ 142 h 300"/>
                <a:gd name="T60" fmla="*/ 0 w 300"/>
                <a:gd name="T61" fmla="*/ 157 h 300"/>
                <a:gd name="T62" fmla="*/ 41 w 300"/>
                <a:gd name="T63" fmla="*/ 128 h 300"/>
                <a:gd name="T64" fmla="*/ 142 w 300"/>
                <a:gd name="T65" fmla="*/ 245 h 300"/>
                <a:gd name="T66" fmla="*/ 156 w 300"/>
                <a:gd name="T67" fmla="*/ 285 h 300"/>
                <a:gd name="T68" fmla="*/ 128 w 300"/>
                <a:gd name="T69" fmla="*/ 244 h 300"/>
                <a:gd name="T70" fmla="*/ 245 w 300"/>
                <a:gd name="T71" fmla="*/ 142 h 300"/>
                <a:gd name="T72" fmla="*/ 285 w 300"/>
                <a:gd name="T73" fmla="*/ 128 h 300"/>
                <a:gd name="T74" fmla="*/ 243 w 300"/>
                <a:gd name="T75" fmla="*/ 15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0" h="300">
                  <a:moveTo>
                    <a:pt x="298" y="266"/>
                  </a:moveTo>
                  <a:cubicBezTo>
                    <a:pt x="226" y="193"/>
                    <a:pt x="226" y="193"/>
                    <a:pt x="226" y="193"/>
                  </a:cubicBezTo>
                  <a:cubicBezTo>
                    <a:pt x="223" y="191"/>
                    <a:pt x="222" y="186"/>
                    <a:pt x="224" y="183"/>
                  </a:cubicBezTo>
                  <a:cubicBezTo>
                    <a:pt x="228" y="175"/>
                    <a:pt x="231" y="166"/>
                    <a:pt x="233" y="157"/>
                  </a:cubicBezTo>
                  <a:cubicBezTo>
                    <a:pt x="233" y="152"/>
                    <a:pt x="234" y="147"/>
                    <a:pt x="234" y="142"/>
                  </a:cubicBezTo>
                  <a:cubicBezTo>
                    <a:pt x="234" y="138"/>
                    <a:pt x="233" y="133"/>
                    <a:pt x="233" y="128"/>
                  </a:cubicBezTo>
                  <a:cubicBezTo>
                    <a:pt x="227" y="89"/>
                    <a:pt x="196" y="58"/>
                    <a:pt x="156" y="52"/>
                  </a:cubicBezTo>
                  <a:cubicBezTo>
                    <a:pt x="152" y="51"/>
                    <a:pt x="147" y="51"/>
                    <a:pt x="142" y="51"/>
                  </a:cubicBezTo>
                  <a:cubicBezTo>
                    <a:pt x="137" y="51"/>
                    <a:pt x="133" y="51"/>
                    <a:pt x="128" y="52"/>
                  </a:cubicBezTo>
                  <a:cubicBezTo>
                    <a:pt x="89" y="58"/>
                    <a:pt x="58" y="89"/>
                    <a:pt x="52" y="128"/>
                  </a:cubicBezTo>
                  <a:cubicBezTo>
                    <a:pt x="51" y="133"/>
                    <a:pt x="51" y="138"/>
                    <a:pt x="51" y="142"/>
                  </a:cubicBezTo>
                  <a:cubicBezTo>
                    <a:pt x="51" y="147"/>
                    <a:pt x="51" y="152"/>
                    <a:pt x="52" y="157"/>
                  </a:cubicBezTo>
                  <a:cubicBezTo>
                    <a:pt x="58" y="196"/>
                    <a:pt x="89" y="227"/>
                    <a:pt x="128" y="233"/>
                  </a:cubicBezTo>
                  <a:cubicBezTo>
                    <a:pt x="133" y="234"/>
                    <a:pt x="137" y="234"/>
                    <a:pt x="142" y="234"/>
                  </a:cubicBezTo>
                  <a:cubicBezTo>
                    <a:pt x="147" y="234"/>
                    <a:pt x="152" y="234"/>
                    <a:pt x="156" y="233"/>
                  </a:cubicBezTo>
                  <a:cubicBezTo>
                    <a:pt x="166" y="231"/>
                    <a:pt x="175" y="228"/>
                    <a:pt x="183" y="224"/>
                  </a:cubicBezTo>
                  <a:cubicBezTo>
                    <a:pt x="184" y="224"/>
                    <a:pt x="185" y="223"/>
                    <a:pt x="187" y="223"/>
                  </a:cubicBezTo>
                  <a:cubicBezTo>
                    <a:pt x="189" y="223"/>
                    <a:pt x="192" y="224"/>
                    <a:pt x="193" y="226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7" y="299"/>
                    <a:pt x="268" y="300"/>
                    <a:pt x="270" y="300"/>
                  </a:cubicBezTo>
                  <a:cubicBezTo>
                    <a:pt x="272" y="300"/>
                    <a:pt x="273" y="299"/>
                    <a:pt x="275" y="298"/>
                  </a:cubicBezTo>
                  <a:cubicBezTo>
                    <a:pt x="298" y="275"/>
                    <a:pt x="298" y="275"/>
                    <a:pt x="298" y="275"/>
                  </a:cubicBezTo>
                  <a:cubicBezTo>
                    <a:pt x="300" y="272"/>
                    <a:pt x="300" y="268"/>
                    <a:pt x="298" y="266"/>
                  </a:cubicBezTo>
                  <a:close/>
                  <a:moveTo>
                    <a:pt x="206" y="157"/>
                  </a:moveTo>
                  <a:cubicBezTo>
                    <a:pt x="201" y="181"/>
                    <a:pt x="181" y="201"/>
                    <a:pt x="156" y="206"/>
                  </a:cubicBezTo>
                  <a:cubicBezTo>
                    <a:pt x="152" y="207"/>
                    <a:pt x="147" y="208"/>
                    <a:pt x="142" y="208"/>
                  </a:cubicBezTo>
                  <a:cubicBezTo>
                    <a:pt x="137" y="208"/>
                    <a:pt x="133" y="207"/>
                    <a:pt x="128" y="206"/>
                  </a:cubicBezTo>
                  <a:cubicBezTo>
                    <a:pt x="103" y="201"/>
                    <a:pt x="84" y="181"/>
                    <a:pt x="78" y="157"/>
                  </a:cubicBezTo>
                  <a:cubicBezTo>
                    <a:pt x="77" y="152"/>
                    <a:pt x="77" y="147"/>
                    <a:pt x="77" y="142"/>
                  </a:cubicBezTo>
                  <a:cubicBezTo>
                    <a:pt x="77" y="138"/>
                    <a:pt x="77" y="133"/>
                    <a:pt x="78" y="128"/>
                  </a:cubicBezTo>
                  <a:cubicBezTo>
                    <a:pt x="84" y="103"/>
                    <a:pt x="103" y="84"/>
                    <a:pt x="128" y="79"/>
                  </a:cubicBezTo>
                  <a:cubicBezTo>
                    <a:pt x="133" y="78"/>
                    <a:pt x="137" y="77"/>
                    <a:pt x="142" y="77"/>
                  </a:cubicBezTo>
                  <a:cubicBezTo>
                    <a:pt x="147" y="77"/>
                    <a:pt x="152" y="78"/>
                    <a:pt x="156" y="79"/>
                  </a:cubicBezTo>
                  <a:cubicBezTo>
                    <a:pt x="181" y="84"/>
                    <a:pt x="201" y="103"/>
                    <a:pt x="206" y="128"/>
                  </a:cubicBezTo>
                  <a:cubicBezTo>
                    <a:pt x="207" y="133"/>
                    <a:pt x="208" y="138"/>
                    <a:pt x="208" y="142"/>
                  </a:cubicBezTo>
                  <a:cubicBezTo>
                    <a:pt x="208" y="147"/>
                    <a:pt x="207" y="152"/>
                    <a:pt x="206" y="157"/>
                  </a:cubicBezTo>
                  <a:close/>
                  <a:moveTo>
                    <a:pt x="195" y="128"/>
                  </a:moveTo>
                  <a:cubicBezTo>
                    <a:pt x="196" y="133"/>
                    <a:pt x="197" y="138"/>
                    <a:pt x="197" y="142"/>
                  </a:cubicBezTo>
                  <a:cubicBezTo>
                    <a:pt x="197" y="147"/>
                    <a:pt x="196" y="152"/>
                    <a:pt x="195" y="157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95"/>
                    <a:pt x="156" y="195"/>
                    <a:pt x="156" y="195"/>
                  </a:cubicBezTo>
                  <a:cubicBezTo>
                    <a:pt x="152" y="197"/>
                    <a:pt x="147" y="197"/>
                    <a:pt x="142" y="197"/>
                  </a:cubicBezTo>
                  <a:cubicBezTo>
                    <a:pt x="137" y="197"/>
                    <a:pt x="133" y="197"/>
                    <a:pt x="128" y="195"/>
                  </a:cubicBezTo>
                  <a:cubicBezTo>
                    <a:pt x="128" y="157"/>
                    <a:pt x="128" y="157"/>
                    <a:pt x="128" y="157"/>
                  </a:cubicBezTo>
                  <a:cubicBezTo>
                    <a:pt x="89" y="157"/>
                    <a:pt x="89" y="157"/>
                    <a:pt x="89" y="157"/>
                  </a:cubicBezTo>
                  <a:cubicBezTo>
                    <a:pt x="88" y="152"/>
                    <a:pt x="87" y="147"/>
                    <a:pt x="87" y="142"/>
                  </a:cubicBezTo>
                  <a:cubicBezTo>
                    <a:pt x="87" y="138"/>
                    <a:pt x="88" y="133"/>
                    <a:pt x="89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90"/>
                    <a:pt x="128" y="90"/>
                    <a:pt x="128" y="90"/>
                  </a:cubicBezTo>
                  <a:cubicBezTo>
                    <a:pt x="133" y="88"/>
                    <a:pt x="137" y="88"/>
                    <a:pt x="142" y="88"/>
                  </a:cubicBezTo>
                  <a:cubicBezTo>
                    <a:pt x="147" y="88"/>
                    <a:pt x="152" y="88"/>
                    <a:pt x="156" y="90"/>
                  </a:cubicBezTo>
                  <a:cubicBezTo>
                    <a:pt x="156" y="128"/>
                    <a:pt x="156" y="128"/>
                    <a:pt x="156" y="128"/>
                  </a:cubicBezTo>
                  <a:lnTo>
                    <a:pt x="195" y="128"/>
                  </a:lnTo>
                  <a:close/>
                  <a:moveTo>
                    <a:pt x="142" y="40"/>
                  </a:moveTo>
                  <a:cubicBezTo>
                    <a:pt x="137" y="40"/>
                    <a:pt x="133" y="41"/>
                    <a:pt x="128" y="41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2" y="41"/>
                    <a:pt x="147" y="40"/>
                    <a:pt x="142" y="40"/>
                  </a:cubicBezTo>
                  <a:close/>
                  <a:moveTo>
                    <a:pt x="40" y="142"/>
                  </a:moveTo>
                  <a:cubicBezTo>
                    <a:pt x="40" y="147"/>
                    <a:pt x="40" y="152"/>
                    <a:pt x="41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0" y="133"/>
                    <a:pt x="40" y="138"/>
                    <a:pt x="40" y="142"/>
                  </a:cubicBezTo>
                  <a:close/>
                  <a:moveTo>
                    <a:pt x="142" y="245"/>
                  </a:moveTo>
                  <a:cubicBezTo>
                    <a:pt x="147" y="245"/>
                    <a:pt x="152" y="244"/>
                    <a:pt x="156" y="244"/>
                  </a:cubicBezTo>
                  <a:cubicBezTo>
                    <a:pt x="156" y="285"/>
                    <a:pt x="156" y="285"/>
                    <a:pt x="156" y="285"/>
                  </a:cubicBezTo>
                  <a:cubicBezTo>
                    <a:pt x="128" y="285"/>
                    <a:pt x="128" y="285"/>
                    <a:pt x="128" y="285"/>
                  </a:cubicBezTo>
                  <a:cubicBezTo>
                    <a:pt x="128" y="244"/>
                    <a:pt x="128" y="244"/>
                    <a:pt x="128" y="244"/>
                  </a:cubicBezTo>
                  <a:cubicBezTo>
                    <a:pt x="133" y="244"/>
                    <a:pt x="137" y="245"/>
                    <a:pt x="142" y="245"/>
                  </a:cubicBezTo>
                  <a:close/>
                  <a:moveTo>
                    <a:pt x="245" y="142"/>
                  </a:moveTo>
                  <a:cubicBezTo>
                    <a:pt x="245" y="138"/>
                    <a:pt x="244" y="133"/>
                    <a:pt x="243" y="128"/>
                  </a:cubicBezTo>
                  <a:cubicBezTo>
                    <a:pt x="285" y="128"/>
                    <a:pt x="285" y="128"/>
                    <a:pt x="285" y="128"/>
                  </a:cubicBezTo>
                  <a:cubicBezTo>
                    <a:pt x="285" y="157"/>
                    <a:pt x="285" y="157"/>
                    <a:pt x="285" y="157"/>
                  </a:cubicBezTo>
                  <a:cubicBezTo>
                    <a:pt x="243" y="157"/>
                    <a:pt x="243" y="157"/>
                    <a:pt x="243" y="157"/>
                  </a:cubicBezTo>
                  <a:cubicBezTo>
                    <a:pt x="244" y="152"/>
                    <a:pt x="245" y="147"/>
                    <a:pt x="245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82293" tIns="41147" rIns="82293" bIns="41147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2" name="Tekstfelt 11"/>
          <p:cNvSpPr txBox="1"/>
          <p:nvPr/>
        </p:nvSpPr>
        <p:spPr>
          <a:xfrm>
            <a:off x="7203805" y="1358837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Modular</a:t>
            </a:r>
          </a:p>
        </p:txBody>
      </p:sp>
    </p:spTree>
    <p:extLst>
      <p:ext uri="{BB962C8B-B14F-4D97-AF65-F5344CB8AC3E}">
        <p14:creationId xmlns:p14="http://schemas.microsoft.com/office/powerpoint/2010/main" val="314942315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Flexible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Cloud </a:t>
            </a:r>
            <a:r>
              <a:rPr lang="da-DK" dirty="0" err="1"/>
              <a:t>ready</a:t>
            </a:r>
            <a:r>
              <a:rPr lang="da-DK" dirty="0"/>
              <a:t> </a:t>
            </a:r>
            <a:r>
              <a:rPr lang="da-DK" dirty="0" err="1"/>
              <a:t>configuration</a:t>
            </a:r>
            <a:r>
              <a:rPr lang="da-DK" dirty="0"/>
              <a:t>, session and cache</a:t>
            </a:r>
          </a:p>
          <a:p>
            <a:endParaRPr lang="da-DK" dirty="0"/>
          </a:p>
          <a:p>
            <a:r>
              <a:rPr lang="da-DK" dirty="0"/>
              <a:t>No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for cloud</a:t>
            </a:r>
          </a:p>
          <a:p>
            <a:endParaRPr lang="da-DK" dirty="0"/>
          </a:p>
          <a:p>
            <a:r>
              <a:rPr lang="da-DK" dirty="0"/>
              <a:t>Diagnostics, </a:t>
            </a:r>
            <a:r>
              <a:rPr lang="da-DK" dirty="0" err="1"/>
              <a:t>remote</a:t>
            </a:r>
            <a:r>
              <a:rPr lang="da-DK" dirty="0"/>
              <a:t> </a:t>
            </a:r>
            <a:r>
              <a:rPr lang="da-DK" dirty="0" err="1"/>
              <a:t>tracing</a:t>
            </a:r>
            <a:r>
              <a:rPr lang="da-DK" dirty="0"/>
              <a:t> and </a:t>
            </a:r>
            <a:r>
              <a:rPr lang="da-DK" dirty="0" err="1"/>
              <a:t>debugging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Visual Studio, </a:t>
            </a:r>
            <a:r>
              <a:rPr lang="da-DK" dirty="0" err="1"/>
              <a:t>Text</a:t>
            </a:r>
            <a:r>
              <a:rPr lang="da-DK" dirty="0"/>
              <a:t> editors and cloud editors</a:t>
            </a:r>
          </a:p>
          <a:p>
            <a:endParaRPr lang="da-DK" dirty="0"/>
          </a:p>
          <a:p>
            <a:r>
              <a:rPr lang="da-DK" dirty="0"/>
              <a:t>No editors (Command line)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5" name="Freeform 13"/>
          <p:cNvSpPr>
            <a:spLocks noChangeAspect="1" noEditPoints="1"/>
          </p:cNvSpPr>
          <p:nvPr/>
        </p:nvSpPr>
        <p:spPr bwMode="auto">
          <a:xfrm>
            <a:off x="838200" y="1160463"/>
            <a:ext cx="916984" cy="920363"/>
          </a:xfrm>
          <a:custGeom>
            <a:avLst/>
            <a:gdLst>
              <a:gd name="T0" fmla="*/ 808 w 1605"/>
              <a:gd name="T1" fmla="*/ 1611 h 1611"/>
              <a:gd name="T2" fmla="*/ 1605 w 1605"/>
              <a:gd name="T3" fmla="*/ 798 h 1611"/>
              <a:gd name="T4" fmla="*/ 808 w 1605"/>
              <a:gd name="T5" fmla="*/ 0 h 1611"/>
              <a:gd name="T6" fmla="*/ 0 w 1605"/>
              <a:gd name="T7" fmla="*/ 798 h 1611"/>
              <a:gd name="T8" fmla="*/ 808 w 1605"/>
              <a:gd name="T9" fmla="*/ 1611 h 1611"/>
              <a:gd name="T10" fmla="*/ 808 w 1605"/>
              <a:gd name="T11" fmla="*/ 96 h 1611"/>
              <a:gd name="T12" fmla="*/ 1505 w 1605"/>
              <a:gd name="T13" fmla="*/ 798 h 1611"/>
              <a:gd name="T14" fmla="*/ 808 w 1605"/>
              <a:gd name="T15" fmla="*/ 1511 h 1611"/>
              <a:gd name="T16" fmla="*/ 96 w 1605"/>
              <a:gd name="T17" fmla="*/ 798 h 1611"/>
              <a:gd name="T18" fmla="*/ 808 w 1605"/>
              <a:gd name="T19" fmla="*/ 96 h 1611"/>
              <a:gd name="T20" fmla="*/ 1106 w 1605"/>
              <a:gd name="T21" fmla="*/ 1104 h 1611"/>
              <a:gd name="T22" fmla="*/ 382 w 1605"/>
              <a:gd name="T23" fmla="*/ 1104 h 1611"/>
              <a:gd name="T24" fmla="*/ 260 w 1605"/>
              <a:gd name="T25" fmla="*/ 982 h 1611"/>
              <a:gd name="T26" fmla="*/ 352 w 1605"/>
              <a:gd name="T27" fmla="*/ 863 h 1611"/>
              <a:gd name="T28" fmla="*/ 496 w 1605"/>
              <a:gd name="T29" fmla="*/ 754 h 1611"/>
              <a:gd name="T30" fmla="*/ 756 w 1605"/>
              <a:gd name="T31" fmla="*/ 507 h 1611"/>
              <a:gd name="T32" fmla="*/ 992 w 1605"/>
              <a:gd name="T33" fmla="*/ 657 h 1611"/>
              <a:gd name="T34" fmla="*/ 1106 w 1605"/>
              <a:gd name="T35" fmla="*/ 627 h 1611"/>
              <a:gd name="T36" fmla="*/ 1345 w 1605"/>
              <a:gd name="T37" fmla="*/ 865 h 1611"/>
              <a:gd name="T38" fmla="*/ 1106 w 1605"/>
              <a:gd name="T39" fmla="*/ 1104 h 1611"/>
              <a:gd name="T40" fmla="*/ 382 w 1605"/>
              <a:gd name="T41" fmla="*/ 944 h 1611"/>
              <a:gd name="T42" fmla="*/ 344 w 1605"/>
              <a:gd name="T43" fmla="*/ 982 h 1611"/>
              <a:gd name="T44" fmla="*/ 382 w 1605"/>
              <a:gd name="T45" fmla="*/ 1020 h 1611"/>
              <a:gd name="T46" fmla="*/ 1106 w 1605"/>
              <a:gd name="T47" fmla="*/ 1020 h 1611"/>
              <a:gd name="T48" fmla="*/ 1261 w 1605"/>
              <a:gd name="T49" fmla="*/ 865 h 1611"/>
              <a:gd name="T50" fmla="*/ 1106 w 1605"/>
              <a:gd name="T51" fmla="*/ 711 h 1611"/>
              <a:gd name="T52" fmla="*/ 998 w 1605"/>
              <a:gd name="T53" fmla="*/ 754 h 1611"/>
              <a:gd name="T54" fmla="*/ 944 w 1605"/>
              <a:gd name="T55" fmla="*/ 806 h 1611"/>
              <a:gd name="T56" fmla="*/ 927 w 1605"/>
              <a:gd name="T57" fmla="*/ 733 h 1611"/>
              <a:gd name="T58" fmla="*/ 756 w 1605"/>
              <a:gd name="T59" fmla="*/ 592 h 1611"/>
              <a:gd name="T60" fmla="*/ 580 w 1605"/>
              <a:gd name="T61" fmla="*/ 768 h 1611"/>
              <a:gd name="T62" fmla="*/ 580 w 1605"/>
              <a:gd name="T63" fmla="*/ 792 h 1611"/>
              <a:gd name="T64" fmla="*/ 588 w 1605"/>
              <a:gd name="T65" fmla="*/ 849 h 1611"/>
              <a:gd name="T66" fmla="*/ 531 w 1605"/>
              <a:gd name="T67" fmla="*/ 838 h 1611"/>
              <a:gd name="T68" fmla="*/ 515 w 1605"/>
              <a:gd name="T69" fmla="*/ 838 h 1611"/>
              <a:gd name="T70" fmla="*/ 425 w 1605"/>
              <a:gd name="T71" fmla="*/ 912 h 1611"/>
              <a:gd name="T72" fmla="*/ 420 w 1605"/>
              <a:gd name="T73" fmla="*/ 947 h 1611"/>
              <a:gd name="T74" fmla="*/ 384 w 1605"/>
              <a:gd name="T75" fmla="*/ 944 h 1611"/>
              <a:gd name="T76" fmla="*/ 382 w 1605"/>
              <a:gd name="T77" fmla="*/ 944 h 1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05" h="1611">
                <a:moveTo>
                  <a:pt x="808" y="1611"/>
                </a:moveTo>
                <a:cubicBezTo>
                  <a:pt x="1247" y="1611"/>
                  <a:pt x="1605" y="1253"/>
                  <a:pt x="1605" y="798"/>
                </a:cubicBezTo>
                <a:cubicBezTo>
                  <a:pt x="1605" y="355"/>
                  <a:pt x="1247" y="0"/>
                  <a:pt x="808" y="0"/>
                </a:cubicBezTo>
                <a:cubicBezTo>
                  <a:pt x="354" y="0"/>
                  <a:pt x="0" y="355"/>
                  <a:pt x="0" y="798"/>
                </a:cubicBezTo>
                <a:cubicBezTo>
                  <a:pt x="0" y="1253"/>
                  <a:pt x="354" y="1611"/>
                  <a:pt x="808" y="1611"/>
                </a:cubicBezTo>
                <a:close/>
                <a:moveTo>
                  <a:pt x="808" y="96"/>
                </a:moveTo>
                <a:cubicBezTo>
                  <a:pt x="1195" y="96"/>
                  <a:pt x="1505" y="410"/>
                  <a:pt x="1505" y="798"/>
                </a:cubicBezTo>
                <a:cubicBezTo>
                  <a:pt x="1505" y="1190"/>
                  <a:pt x="1195" y="1511"/>
                  <a:pt x="808" y="1511"/>
                </a:cubicBezTo>
                <a:cubicBezTo>
                  <a:pt x="420" y="1511"/>
                  <a:pt x="96" y="1190"/>
                  <a:pt x="96" y="798"/>
                </a:cubicBezTo>
                <a:cubicBezTo>
                  <a:pt x="96" y="410"/>
                  <a:pt x="420" y="96"/>
                  <a:pt x="808" y="96"/>
                </a:cubicBezTo>
                <a:close/>
                <a:moveTo>
                  <a:pt x="1106" y="1104"/>
                </a:moveTo>
                <a:cubicBezTo>
                  <a:pt x="382" y="1104"/>
                  <a:pt x="382" y="1104"/>
                  <a:pt x="382" y="1104"/>
                </a:cubicBezTo>
                <a:cubicBezTo>
                  <a:pt x="314" y="1104"/>
                  <a:pt x="260" y="1050"/>
                  <a:pt x="260" y="982"/>
                </a:cubicBezTo>
                <a:cubicBezTo>
                  <a:pt x="260" y="925"/>
                  <a:pt x="300" y="876"/>
                  <a:pt x="352" y="863"/>
                </a:cubicBezTo>
                <a:cubicBezTo>
                  <a:pt x="376" y="806"/>
                  <a:pt x="431" y="762"/>
                  <a:pt x="496" y="754"/>
                </a:cubicBezTo>
                <a:cubicBezTo>
                  <a:pt x="501" y="616"/>
                  <a:pt x="615" y="507"/>
                  <a:pt x="756" y="507"/>
                </a:cubicBezTo>
                <a:cubicBezTo>
                  <a:pt x="857" y="507"/>
                  <a:pt x="949" y="567"/>
                  <a:pt x="992" y="657"/>
                </a:cubicBezTo>
                <a:cubicBezTo>
                  <a:pt x="1025" y="638"/>
                  <a:pt x="1066" y="627"/>
                  <a:pt x="1106" y="627"/>
                </a:cubicBezTo>
                <a:cubicBezTo>
                  <a:pt x="1237" y="627"/>
                  <a:pt x="1345" y="735"/>
                  <a:pt x="1345" y="865"/>
                </a:cubicBezTo>
                <a:cubicBezTo>
                  <a:pt x="1345" y="998"/>
                  <a:pt x="1237" y="1104"/>
                  <a:pt x="1106" y="1104"/>
                </a:cubicBezTo>
                <a:close/>
                <a:moveTo>
                  <a:pt x="382" y="944"/>
                </a:moveTo>
                <a:cubicBezTo>
                  <a:pt x="360" y="944"/>
                  <a:pt x="344" y="963"/>
                  <a:pt x="344" y="982"/>
                </a:cubicBezTo>
                <a:cubicBezTo>
                  <a:pt x="344" y="1004"/>
                  <a:pt x="360" y="1020"/>
                  <a:pt x="382" y="1020"/>
                </a:cubicBezTo>
                <a:cubicBezTo>
                  <a:pt x="1106" y="1020"/>
                  <a:pt x="1106" y="1020"/>
                  <a:pt x="1106" y="1020"/>
                </a:cubicBezTo>
                <a:cubicBezTo>
                  <a:pt x="1191" y="1020"/>
                  <a:pt x="1261" y="952"/>
                  <a:pt x="1261" y="865"/>
                </a:cubicBezTo>
                <a:cubicBezTo>
                  <a:pt x="1261" y="781"/>
                  <a:pt x="1191" y="711"/>
                  <a:pt x="1106" y="711"/>
                </a:cubicBezTo>
                <a:cubicBezTo>
                  <a:pt x="1066" y="711"/>
                  <a:pt x="1028" y="727"/>
                  <a:pt x="998" y="754"/>
                </a:cubicBezTo>
                <a:cubicBezTo>
                  <a:pt x="944" y="806"/>
                  <a:pt x="944" y="806"/>
                  <a:pt x="944" y="806"/>
                </a:cubicBezTo>
                <a:cubicBezTo>
                  <a:pt x="927" y="733"/>
                  <a:pt x="927" y="733"/>
                  <a:pt x="927" y="733"/>
                </a:cubicBezTo>
                <a:cubicBezTo>
                  <a:pt x="911" y="651"/>
                  <a:pt x="840" y="592"/>
                  <a:pt x="756" y="592"/>
                </a:cubicBezTo>
                <a:cubicBezTo>
                  <a:pt x="659" y="592"/>
                  <a:pt x="580" y="670"/>
                  <a:pt x="580" y="768"/>
                </a:cubicBezTo>
                <a:cubicBezTo>
                  <a:pt x="580" y="776"/>
                  <a:pt x="580" y="784"/>
                  <a:pt x="580" y="792"/>
                </a:cubicBezTo>
                <a:cubicBezTo>
                  <a:pt x="588" y="849"/>
                  <a:pt x="588" y="849"/>
                  <a:pt x="588" y="849"/>
                </a:cubicBezTo>
                <a:cubicBezTo>
                  <a:pt x="531" y="838"/>
                  <a:pt x="531" y="838"/>
                  <a:pt x="531" y="838"/>
                </a:cubicBezTo>
                <a:cubicBezTo>
                  <a:pt x="526" y="838"/>
                  <a:pt x="520" y="838"/>
                  <a:pt x="515" y="838"/>
                </a:cubicBezTo>
                <a:cubicBezTo>
                  <a:pt x="471" y="838"/>
                  <a:pt x="436" y="868"/>
                  <a:pt x="425" y="912"/>
                </a:cubicBezTo>
                <a:cubicBezTo>
                  <a:pt x="420" y="947"/>
                  <a:pt x="420" y="947"/>
                  <a:pt x="420" y="947"/>
                </a:cubicBezTo>
                <a:cubicBezTo>
                  <a:pt x="384" y="944"/>
                  <a:pt x="384" y="944"/>
                  <a:pt x="384" y="944"/>
                </a:cubicBezTo>
                <a:cubicBezTo>
                  <a:pt x="382" y="944"/>
                  <a:pt x="382" y="944"/>
                  <a:pt x="382" y="9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2000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kstfelt 5"/>
          <p:cNvSpPr txBox="1"/>
          <p:nvPr/>
        </p:nvSpPr>
        <p:spPr>
          <a:xfrm>
            <a:off x="1905311" y="1389811"/>
            <a:ext cx="4280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 err="1">
                <a:solidFill>
                  <a:schemeClr val="accent1"/>
                </a:solidFill>
              </a:rPr>
              <a:t>Seamless</a:t>
            </a:r>
            <a:r>
              <a:rPr lang="da-DK" sz="2400" b="1" dirty="0">
                <a:solidFill>
                  <a:schemeClr val="accent1"/>
                </a:solidFill>
              </a:rPr>
              <a:t> transition to </a:t>
            </a:r>
          </a:p>
          <a:p>
            <a:r>
              <a:rPr lang="da-DK" sz="2400" b="1" dirty="0">
                <a:solidFill>
                  <a:schemeClr val="accent1"/>
                </a:solidFill>
              </a:rPr>
              <a:t>the cloud</a:t>
            </a:r>
          </a:p>
        </p:txBody>
      </p:sp>
      <p:grpSp>
        <p:nvGrpSpPr>
          <p:cNvPr id="7" name="Group 13"/>
          <p:cNvGrpSpPr/>
          <p:nvPr/>
        </p:nvGrpSpPr>
        <p:grpSpPr>
          <a:xfrm>
            <a:off x="6185935" y="1162268"/>
            <a:ext cx="906213" cy="867433"/>
            <a:chOff x="2199148" y="3390553"/>
            <a:chExt cx="609600" cy="594360"/>
          </a:xfrm>
        </p:grpSpPr>
        <p:sp>
          <p:nvSpPr>
            <p:cNvPr id="8" name="Oval 14"/>
            <p:cNvSpPr/>
            <p:nvPr/>
          </p:nvSpPr>
          <p:spPr bwMode="auto">
            <a:xfrm>
              <a:off x="2199148" y="3390553"/>
              <a:ext cx="609600" cy="59436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110"/>
            <p:cNvSpPr>
              <a:spLocks noEditPoints="1"/>
            </p:cNvSpPr>
            <p:nvPr/>
          </p:nvSpPr>
          <p:spPr bwMode="black">
            <a:xfrm>
              <a:off x="2387781" y="3555351"/>
              <a:ext cx="255468" cy="257688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2000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0" name="Tekstfelt 9"/>
          <p:cNvSpPr txBox="1"/>
          <p:nvPr/>
        </p:nvSpPr>
        <p:spPr>
          <a:xfrm>
            <a:off x="7323073" y="1356182"/>
            <a:ext cx="37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Use </a:t>
            </a:r>
            <a:r>
              <a:rPr lang="da-DK" sz="2400" b="1" dirty="0" err="1">
                <a:solidFill>
                  <a:schemeClr val="accent1"/>
                </a:solidFill>
              </a:rPr>
              <a:t>favorite</a:t>
            </a:r>
            <a:r>
              <a:rPr lang="da-DK" sz="2400" b="1" dirty="0">
                <a:solidFill>
                  <a:schemeClr val="accent1"/>
                </a:solidFill>
              </a:rPr>
              <a:t> editors</a:t>
            </a:r>
          </a:p>
        </p:txBody>
      </p:sp>
    </p:spTree>
    <p:extLst>
      <p:ext uri="{BB962C8B-B14F-4D97-AF65-F5344CB8AC3E}">
        <p14:creationId xmlns:p14="http://schemas.microsoft.com/office/powerpoint/2010/main" val="317069773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Cross platform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Windows</a:t>
            </a:r>
          </a:p>
          <a:p>
            <a:endParaRPr lang="da-DK" dirty="0"/>
          </a:p>
          <a:p>
            <a:r>
              <a:rPr lang="da-DK" dirty="0"/>
              <a:t>Linux </a:t>
            </a:r>
          </a:p>
          <a:p>
            <a:endParaRPr lang="da-DK" dirty="0"/>
          </a:p>
          <a:p>
            <a:r>
              <a:rPr lang="da-DK" dirty="0"/>
              <a:t>Mac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Apache License version 2.0</a:t>
            </a:r>
          </a:p>
          <a:p>
            <a:endParaRPr lang="da-DK" dirty="0"/>
          </a:p>
          <a:p>
            <a:r>
              <a:rPr lang="da-DK" dirty="0" err="1"/>
              <a:t>Available</a:t>
            </a:r>
            <a:r>
              <a:rPr lang="da-DK" dirty="0"/>
              <a:t> on GitHub</a:t>
            </a:r>
          </a:p>
          <a:p>
            <a:endParaRPr lang="da-DK" dirty="0"/>
          </a:p>
          <a:p>
            <a:r>
              <a:rPr lang="da-DK" dirty="0" err="1"/>
              <a:t>Pull</a:t>
            </a:r>
            <a:r>
              <a:rPr lang="da-DK" dirty="0"/>
              <a:t> </a:t>
            </a:r>
            <a:r>
              <a:rPr lang="da-DK" dirty="0" err="1"/>
              <a:t>requests</a:t>
            </a:r>
            <a:endParaRPr lang="da-DK" dirty="0"/>
          </a:p>
        </p:txBody>
      </p:sp>
      <p:grpSp>
        <p:nvGrpSpPr>
          <p:cNvPr id="5" name="Group 6"/>
          <p:cNvGrpSpPr/>
          <p:nvPr/>
        </p:nvGrpSpPr>
        <p:grpSpPr>
          <a:xfrm>
            <a:off x="838200" y="1160463"/>
            <a:ext cx="906213" cy="867433"/>
            <a:chOff x="2211181" y="1874910"/>
            <a:chExt cx="609600" cy="594360"/>
          </a:xfrm>
          <a:solidFill>
            <a:srgbClr val="42B5E7"/>
          </a:solidFill>
        </p:grpSpPr>
        <p:sp>
          <p:nvSpPr>
            <p:cNvPr id="6" name="Oval 7"/>
            <p:cNvSpPr/>
            <p:nvPr/>
          </p:nvSpPr>
          <p:spPr bwMode="auto">
            <a:xfrm>
              <a:off x="2211181" y="1874910"/>
              <a:ext cx="609600" cy="594360"/>
            </a:xfrm>
            <a:prstGeom prst="ellipse">
              <a:avLst/>
            </a:prstGeom>
            <a:grp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 descr="C:\temp\WinAzure_rgb_Wht_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15460" r="80628" b="15496"/>
            <a:stretch/>
          </p:blipFill>
          <p:spPr bwMode="auto">
            <a:xfrm>
              <a:off x="2402628" y="1937522"/>
              <a:ext cx="210181" cy="21742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xtLst/>
          </p:spPr>
        </p:pic>
        <p:pic>
          <p:nvPicPr>
            <p:cNvPr id="8" name="Picture 2" descr="http://files.softicons.com/download/system-icons/windows-8-metro-icons-by-dakirby309/png/512x512/Folders%20&amp;%20OS/Linu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8512" y="2139194"/>
              <a:ext cx="242063" cy="24206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xtLst/>
          </p:spPr>
        </p:pic>
        <p:grpSp>
          <p:nvGrpSpPr>
            <p:cNvPr id="9" name="Group 10"/>
            <p:cNvGrpSpPr>
              <a:grpSpLocks noChangeAspect="1"/>
            </p:cNvGrpSpPr>
            <p:nvPr/>
          </p:nvGrpSpPr>
          <p:grpSpPr bwMode="auto">
            <a:xfrm>
              <a:off x="2299144" y="2130536"/>
              <a:ext cx="197134" cy="235237"/>
              <a:chOff x="3427" y="1766"/>
              <a:chExt cx="745" cy="889"/>
            </a:xfrm>
            <a:grpFill/>
          </p:grpSpPr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>
                <a:off x="3427" y="2008"/>
                <a:ext cx="745" cy="647"/>
              </a:xfrm>
              <a:custGeom>
                <a:avLst/>
                <a:gdLst>
                  <a:gd name="T0" fmla="*/ 296 w 296"/>
                  <a:gd name="T1" fmla="*/ 167 h 256"/>
                  <a:gd name="T2" fmla="*/ 274 w 296"/>
                  <a:gd name="T3" fmla="*/ 207 h 256"/>
                  <a:gd name="T4" fmla="*/ 216 w 296"/>
                  <a:gd name="T5" fmla="*/ 256 h 256"/>
                  <a:gd name="T6" fmla="*/ 159 w 296"/>
                  <a:gd name="T7" fmla="*/ 242 h 256"/>
                  <a:gd name="T8" fmla="*/ 101 w 296"/>
                  <a:gd name="T9" fmla="*/ 256 h 256"/>
                  <a:gd name="T10" fmla="*/ 44 w 296"/>
                  <a:gd name="T11" fmla="*/ 210 h 256"/>
                  <a:gd name="T12" fmla="*/ 24 w 296"/>
                  <a:gd name="T13" fmla="*/ 42 h 256"/>
                  <a:gd name="T14" fmla="*/ 94 w 296"/>
                  <a:gd name="T15" fmla="*/ 0 h 256"/>
                  <a:gd name="T16" fmla="*/ 158 w 296"/>
                  <a:gd name="T17" fmla="*/ 15 h 256"/>
                  <a:gd name="T18" fmla="*/ 222 w 296"/>
                  <a:gd name="T19" fmla="*/ 0 h 256"/>
                  <a:gd name="T20" fmla="*/ 286 w 296"/>
                  <a:gd name="T21" fmla="*/ 34 h 256"/>
                  <a:gd name="T22" fmla="*/ 296 w 296"/>
                  <a:gd name="T23" fmla="*/ 16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6" h="256">
                    <a:moveTo>
                      <a:pt x="296" y="167"/>
                    </a:moveTo>
                    <a:cubicBezTo>
                      <a:pt x="288" y="184"/>
                      <a:pt x="284" y="192"/>
                      <a:pt x="274" y="207"/>
                    </a:cubicBezTo>
                    <a:cubicBezTo>
                      <a:pt x="260" y="229"/>
                      <a:pt x="240" y="255"/>
                      <a:pt x="216" y="256"/>
                    </a:cubicBezTo>
                    <a:cubicBezTo>
                      <a:pt x="194" y="256"/>
                      <a:pt x="188" y="241"/>
                      <a:pt x="159" y="242"/>
                    </a:cubicBezTo>
                    <a:cubicBezTo>
                      <a:pt x="129" y="242"/>
                      <a:pt x="123" y="256"/>
                      <a:pt x="101" y="256"/>
                    </a:cubicBezTo>
                    <a:cubicBezTo>
                      <a:pt x="76" y="255"/>
                      <a:pt x="58" y="231"/>
                      <a:pt x="44" y="210"/>
                    </a:cubicBezTo>
                    <a:cubicBezTo>
                      <a:pt x="4" y="150"/>
                      <a:pt x="0" y="80"/>
                      <a:pt x="24" y="42"/>
                    </a:cubicBezTo>
                    <a:cubicBezTo>
                      <a:pt x="42" y="16"/>
                      <a:pt x="69" y="0"/>
                      <a:pt x="94" y="0"/>
                    </a:cubicBezTo>
                    <a:cubicBezTo>
                      <a:pt x="120" y="0"/>
                      <a:pt x="137" y="15"/>
                      <a:pt x="158" y="15"/>
                    </a:cubicBezTo>
                    <a:cubicBezTo>
                      <a:pt x="179" y="15"/>
                      <a:pt x="192" y="0"/>
                      <a:pt x="222" y="0"/>
                    </a:cubicBezTo>
                    <a:cubicBezTo>
                      <a:pt x="245" y="0"/>
                      <a:pt x="269" y="13"/>
                      <a:pt x="286" y="34"/>
                    </a:cubicBezTo>
                    <a:cubicBezTo>
                      <a:pt x="230" y="65"/>
                      <a:pt x="239" y="145"/>
                      <a:pt x="296" y="16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87">
                  <a:defRPr/>
                </a:pPr>
                <a:endParaRPr lang="en-US" sz="2000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>
                <a:off x="3825" y="1766"/>
                <a:ext cx="175" cy="191"/>
              </a:xfrm>
              <a:custGeom>
                <a:avLst/>
                <a:gdLst>
                  <a:gd name="T0" fmla="*/ 55 w 74"/>
                  <a:gd name="T1" fmla="*/ 54 h 81"/>
                  <a:gd name="T2" fmla="*/ 71 w 74"/>
                  <a:gd name="T3" fmla="*/ 0 h 81"/>
                  <a:gd name="T4" fmla="*/ 20 w 74"/>
                  <a:gd name="T5" fmla="*/ 28 h 81"/>
                  <a:gd name="T6" fmla="*/ 4 w 74"/>
                  <a:gd name="T7" fmla="*/ 81 h 81"/>
                  <a:gd name="T8" fmla="*/ 55 w 74"/>
                  <a:gd name="T9" fmla="*/ 5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1">
                    <a:moveTo>
                      <a:pt x="55" y="54"/>
                    </a:moveTo>
                    <a:cubicBezTo>
                      <a:pt x="66" y="40"/>
                      <a:pt x="74" y="21"/>
                      <a:pt x="71" y="0"/>
                    </a:cubicBezTo>
                    <a:cubicBezTo>
                      <a:pt x="54" y="2"/>
                      <a:pt x="33" y="13"/>
                      <a:pt x="20" y="28"/>
                    </a:cubicBezTo>
                    <a:cubicBezTo>
                      <a:pt x="9" y="41"/>
                      <a:pt x="0" y="61"/>
                      <a:pt x="4" y="81"/>
                    </a:cubicBezTo>
                    <a:cubicBezTo>
                      <a:pt x="23" y="81"/>
                      <a:pt x="44" y="70"/>
                      <a:pt x="55" y="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87">
                  <a:defRPr/>
                </a:pPr>
                <a:endParaRPr lang="en-US" sz="2000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12" name="Tekstfelt 11"/>
          <p:cNvSpPr txBox="1"/>
          <p:nvPr/>
        </p:nvSpPr>
        <p:spPr>
          <a:xfrm>
            <a:off x="1995371" y="1363346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Cross Platform</a:t>
            </a:r>
          </a:p>
        </p:txBody>
      </p:sp>
      <p:grpSp>
        <p:nvGrpSpPr>
          <p:cNvPr id="13" name="Group 16"/>
          <p:cNvGrpSpPr/>
          <p:nvPr/>
        </p:nvGrpSpPr>
        <p:grpSpPr>
          <a:xfrm>
            <a:off x="6172200" y="1158413"/>
            <a:ext cx="906213" cy="867433"/>
            <a:chOff x="2203935" y="5009693"/>
            <a:chExt cx="609600" cy="594360"/>
          </a:xfrm>
        </p:grpSpPr>
        <p:sp>
          <p:nvSpPr>
            <p:cNvPr id="14" name="Oval 17"/>
            <p:cNvSpPr/>
            <p:nvPr/>
          </p:nvSpPr>
          <p:spPr bwMode="auto">
            <a:xfrm>
              <a:off x="2203935" y="5009693"/>
              <a:ext cx="609600" cy="59436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8"/>
            <p:cNvSpPr/>
            <p:nvPr/>
          </p:nvSpPr>
          <p:spPr>
            <a:xfrm>
              <a:off x="2256866" y="5140354"/>
              <a:ext cx="510522" cy="3226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>
                <a:defRPr/>
              </a:pPr>
              <a:r>
                <a:rPr lang="en-US" sz="2400" kern="0" dirty="0">
                  <a:solidFill>
                    <a:schemeClr val="accent1"/>
                  </a:solidFill>
                  <a:latin typeface="Segoe UI"/>
                </a:rPr>
                <a:t>OSS</a:t>
              </a:r>
            </a:p>
          </p:txBody>
        </p:sp>
      </p:grpSp>
      <p:sp>
        <p:nvSpPr>
          <p:cNvPr id="16" name="Tekstfelt 15"/>
          <p:cNvSpPr txBox="1"/>
          <p:nvPr/>
        </p:nvSpPr>
        <p:spPr>
          <a:xfrm>
            <a:off x="7278656" y="1353699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1"/>
                </a:solidFill>
              </a:rPr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170857105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ASP.NET Core – An </a:t>
            </a:r>
            <a:r>
              <a:rPr lang="da-DK" dirty="0" err="1"/>
              <a:t>introduction</a:t>
            </a:r>
            <a:endParaRPr lang="da-DK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FA19E43-3C4E-470B-A080-8E7F0A588C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361" b="253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56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901741-0498-4090-9BA3-9DC442A3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Startup</a:t>
            </a:r>
            <a:r>
              <a:rPr lang="en-GB" dirty="0"/>
              <a:t> class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26737-153C-4137-BFCD-3ADEDD860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The request pipeline is configured by adding middleware components to an </a:t>
            </a:r>
            <a:r>
              <a:rPr lang="en-GB" dirty="0" err="1"/>
              <a:t>IApplicationBuilder</a:t>
            </a:r>
            <a:r>
              <a:rPr lang="en-GB" dirty="0"/>
              <a:t> instance.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This is instance of </a:t>
            </a:r>
            <a:r>
              <a:rPr lang="en-GB" dirty="0" err="1"/>
              <a:t>IApplicationBuilder</a:t>
            </a:r>
            <a:r>
              <a:rPr lang="en-GB" dirty="0"/>
              <a:t> is provided via Dependency Injection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AA011-1B73-40AA-9312-F043A6E64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1814"/>
            <a:ext cx="7804094" cy="305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981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Dependency</a:t>
            </a:r>
            <a:r>
              <a:rPr lang="da-DK" dirty="0"/>
              <a:t> </a:t>
            </a:r>
            <a:r>
              <a:rPr lang="da-DK" dirty="0" err="1"/>
              <a:t>Injection</a:t>
            </a:r>
            <a:r>
              <a:rPr lang="da-DK" dirty="0"/>
              <a:t> (DI)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a-DK" dirty="0">
                <a:latin typeface="HelveticaNeue Condensed" panose="020B0506000000000000"/>
              </a:rPr>
              <a:t>DI is a  </a:t>
            </a:r>
            <a:r>
              <a:rPr lang="da-DK" dirty="0" err="1">
                <a:latin typeface="HelveticaNeue Condensed" panose="020B0506000000000000"/>
              </a:rPr>
              <a:t>first</a:t>
            </a:r>
            <a:r>
              <a:rPr lang="da-DK" dirty="0">
                <a:latin typeface="HelveticaNeue Condensed" panose="020B0506000000000000"/>
              </a:rPr>
              <a:t> class </a:t>
            </a:r>
            <a:r>
              <a:rPr lang="da-DK" dirty="0" err="1">
                <a:latin typeface="HelveticaNeue Condensed" panose="020B0506000000000000"/>
              </a:rPr>
              <a:t>citizen</a:t>
            </a:r>
            <a:r>
              <a:rPr lang="da-DK" dirty="0">
                <a:latin typeface="HelveticaNeue Condensed" panose="020B0506000000000000"/>
              </a:rPr>
              <a:t> of .NET Core</a:t>
            </a:r>
          </a:p>
          <a:p>
            <a:endParaRPr lang="da-DK" dirty="0">
              <a:latin typeface="HelveticaNeue Condensed" panose="020B0506000000000000"/>
            </a:endParaRPr>
          </a:p>
          <a:p>
            <a:r>
              <a:rPr lang="da-DK" dirty="0">
                <a:latin typeface="HelveticaNeue Condensed" panose="020B0506000000000000"/>
              </a:rPr>
              <a:t>Default Inversion of Control container (Can </a:t>
            </a:r>
            <a:r>
              <a:rPr lang="da-DK" dirty="0" err="1">
                <a:latin typeface="HelveticaNeue Condensed" panose="020B0506000000000000"/>
              </a:rPr>
              <a:t>be</a:t>
            </a:r>
            <a:r>
              <a:rPr lang="da-DK" dirty="0">
                <a:latin typeface="HelveticaNeue Condensed" panose="020B0506000000000000"/>
              </a:rPr>
              <a:t> </a:t>
            </a:r>
            <a:r>
              <a:rPr lang="da-DK" dirty="0" err="1">
                <a:latin typeface="HelveticaNeue Condensed" panose="020B0506000000000000"/>
              </a:rPr>
              <a:t>replaced</a:t>
            </a:r>
            <a:r>
              <a:rPr lang="da-DK" dirty="0">
                <a:latin typeface="HelveticaNeue Condensed" panose="020B0506000000000000"/>
              </a:rPr>
              <a:t>)</a:t>
            </a:r>
          </a:p>
          <a:p>
            <a:endParaRPr lang="da-DK" dirty="0">
              <a:latin typeface="HelveticaNeue Condensed" panose="020B0506000000000000"/>
            </a:endParaRPr>
          </a:p>
          <a:p>
            <a:r>
              <a:rPr lang="da-DK" dirty="0" err="1">
                <a:latin typeface="HelveticaNeue Condensed" panose="020B0506000000000000"/>
              </a:rPr>
              <a:t>Declare</a:t>
            </a:r>
            <a:r>
              <a:rPr lang="da-DK" dirty="0">
                <a:latin typeface="HelveticaNeue Condensed" panose="020B0506000000000000"/>
              </a:rPr>
              <a:t> services in </a:t>
            </a:r>
            <a:r>
              <a:rPr lang="da-DK" dirty="0" err="1">
                <a:latin typeface="HelveticaNeue Condensed" panose="020B0506000000000000"/>
              </a:rPr>
              <a:t>startup.cs</a:t>
            </a:r>
            <a:endParaRPr lang="da-DK" dirty="0">
              <a:latin typeface="HelveticaNeue Condensed" panose="020B050600000000000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Neue Condensed" panose="020B0506000000000000"/>
              </a:rPr>
              <a:t>This method gets called by the runtime. Use this method to add services to the container.</a:t>
            </a:r>
          </a:p>
          <a:p>
            <a:endParaRPr lang="en-US" dirty="0">
              <a:solidFill>
                <a:srgbClr val="008000"/>
              </a:solidFill>
              <a:latin typeface="HelveticaNeue Condensed" panose="020B0506000000000000"/>
            </a:endParaRPr>
          </a:p>
          <a:p>
            <a:endParaRPr lang="en-US" dirty="0">
              <a:solidFill>
                <a:srgbClr val="000000"/>
              </a:solidFill>
              <a:latin typeface="HelveticaNeue Condensed" panose="020B050600000000000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C0AEA-656E-45EF-8A76-04BDF270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95953"/>
            <a:ext cx="10515600" cy="228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361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DI – </a:t>
            </a:r>
            <a:r>
              <a:rPr lang="da-DK" dirty="0" err="1"/>
              <a:t>Adding</a:t>
            </a:r>
            <a:r>
              <a:rPr lang="da-DK" dirty="0"/>
              <a:t> MVC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BB114-01BD-451B-8518-1FFF0D47A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664" y="1160463"/>
            <a:ext cx="8166671" cy="5016500"/>
          </a:xfrm>
        </p:spPr>
      </p:pic>
    </p:spTree>
    <p:extLst>
      <p:ext uri="{BB962C8B-B14F-4D97-AF65-F5344CB8AC3E}">
        <p14:creationId xmlns:p14="http://schemas.microsoft.com/office/powerpoint/2010/main" val="202031532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Views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a-DK" dirty="0"/>
              <a:t>Views </a:t>
            </a:r>
            <a:r>
              <a:rPr lang="da-DK" dirty="0" err="1"/>
              <a:t>now</a:t>
            </a:r>
            <a:r>
              <a:rPr lang="da-DK" dirty="0"/>
              <a:t> supports </a:t>
            </a:r>
            <a:r>
              <a:rPr lang="da-DK" dirty="0" err="1"/>
              <a:t>dependency</a:t>
            </a:r>
            <a:r>
              <a:rPr lang="da-DK" dirty="0"/>
              <a:t> </a:t>
            </a:r>
            <a:r>
              <a:rPr lang="da-DK" dirty="0" err="1"/>
              <a:t>injection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 @</a:t>
            </a:r>
            <a:r>
              <a:rPr lang="da-DK" dirty="0" err="1">
                <a:sym typeface="Wingdings" panose="05000000000000000000" pitchFamily="2" charset="2"/>
              </a:rPr>
              <a:t>inject</a:t>
            </a:r>
            <a:endParaRPr lang="da-DK" dirty="0">
              <a:sym typeface="Wingdings" panose="05000000000000000000" pitchFamily="2" charset="2"/>
            </a:endParaRPr>
          </a:p>
          <a:p>
            <a:r>
              <a:rPr lang="da-DK" dirty="0">
                <a:sym typeface="Wingdings" panose="05000000000000000000" pitchFamily="2" charset="2"/>
              </a:rPr>
              <a:t>_</a:t>
            </a:r>
            <a:r>
              <a:rPr lang="da-DK" dirty="0" err="1">
                <a:sym typeface="Wingdings" panose="05000000000000000000" pitchFamily="2" charset="2"/>
              </a:rPr>
              <a:t>ViewImports.cshtml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used</a:t>
            </a:r>
            <a:r>
              <a:rPr lang="da-DK" dirty="0">
                <a:sym typeface="Wingdings" panose="05000000000000000000" pitchFamily="2" charset="2"/>
              </a:rPr>
              <a:t> for </a:t>
            </a:r>
            <a:r>
              <a:rPr lang="da-DK" dirty="0" err="1">
                <a:sym typeface="Wingdings" panose="05000000000000000000" pitchFamily="2" charset="2"/>
              </a:rPr>
              <a:t>registering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namespaces</a:t>
            </a:r>
            <a:r>
              <a:rPr lang="da-DK" dirty="0">
                <a:sym typeface="Wingdings" panose="05000000000000000000" pitchFamily="2" charset="2"/>
              </a:rPr>
              <a:t> in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C27F-0371-459B-A884-8C24AD6B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5170"/>
            <a:ext cx="8006395" cy="41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187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E8D544C-9A8C-48E6-9F35-FB822326E2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81" b="238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05E5E9-7B69-4468-B28A-7EE17E55D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.NET Core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264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Tag </a:t>
            </a:r>
            <a:r>
              <a:rPr lang="da-DK" dirty="0" err="1"/>
              <a:t>helpers</a:t>
            </a:r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HTML </a:t>
            </a:r>
            <a:r>
              <a:rPr lang="da-DK" dirty="0" err="1"/>
              <a:t>helpers</a:t>
            </a:r>
            <a:r>
              <a:rPr lang="da-DK" dirty="0"/>
              <a:t> </a:t>
            </a:r>
            <a:r>
              <a:rPr lang="da-DK" dirty="0" err="1"/>
              <a:t>expressed</a:t>
            </a:r>
            <a:r>
              <a:rPr lang="da-DK" dirty="0"/>
              <a:t> as HTML </a:t>
            </a:r>
            <a:r>
              <a:rPr lang="da-DK" dirty="0" err="1"/>
              <a:t>attibutes</a:t>
            </a:r>
            <a:endParaRPr lang="da-DK" dirty="0"/>
          </a:p>
          <a:p>
            <a:endParaRPr lang="da-DK" dirty="0"/>
          </a:p>
          <a:p>
            <a:r>
              <a:rPr lang="da-DK" dirty="0"/>
              <a:t>Designer </a:t>
            </a:r>
            <a:r>
              <a:rPr lang="da-DK" dirty="0" err="1"/>
              <a:t>friendly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customize</a:t>
            </a:r>
            <a:r>
              <a:rPr lang="da-DK" dirty="0"/>
              <a:t> with </a:t>
            </a:r>
            <a:r>
              <a:rPr lang="da-DK" dirty="0" err="1"/>
              <a:t>additional</a:t>
            </a:r>
            <a:r>
              <a:rPr lang="da-DK" dirty="0"/>
              <a:t> </a:t>
            </a:r>
            <a:r>
              <a:rPr lang="da-DK" dirty="0" err="1"/>
              <a:t>attributes</a:t>
            </a:r>
            <a:endParaRPr lang="da-DK" dirty="0"/>
          </a:p>
          <a:p>
            <a:endParaRPr lang="da-DK" dirty="0"/>
          </a:p>
          <a:p>
            <a:r>
              <a:rPr lang="da-DK" dirty="0"/>
              <a:t>Works </a:t>
            </a:r>
            <a:r>
              <a:rPr lang="da-DK" dirty="0" err="1"/>
              <a:t>seamlesly</a:t>
            </a:r>
            <a:r>
              <a:rPr lang="da-DK" dirty="0"/>
              <a:t> with </a:t>
            </a:r>
            <a:r>
              <a:rPr lang="da-DK" dirty="0" err="1"/>
              <a:t>any</a:t>
            </a:r>
            <a:r>
              <a:rPr lang="da-DK" dirty="0"/>
              <a:t> HTML editor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1CDF91-B696-4EB8-8157-790423001D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2107"/>
            <a:ext cx="5181600" cy="2813212"/>
          </a:xfrm>
        </p:spPr>
      </p:pic>
    </p:spTree>
    <p:extLst>
      <p:ext uri="{BB962C8B-B14F-4D97-AF65-F5344CB8AC3E}">
        <p14:creationId xmlns:p14="http://schemas.microsoft.com/office/powerpoint/2010/main" val="26072449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Tag </a:t>
            </a:r>
            <a:r>
              <a:rPr lang="da-DK" dirty="0" err="1"/>
              <a:t>helper</a:t>
            </a:r>
            <a:r>
              <a:rPr lang="da-DK" dirty="0"/>
              <a:t> - </a:t>
            </a:r>
            <a:r>
              <a:rPr lang="da-DK" dirty="0" err="1"/>
              <a:t>Visualized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>
          <a:xfrm>
            <a:off x="838200" y="1160463"/>
            <a:ext cx="10515600" cy="5016500"/>
          </a:xfrm>
        </p:spPr>
        <p:txBody>
          <a:bodyPr/>
          <a:lstStyle/>
          <a:p>
            <a:endParaRPr lang="da-DK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da-DK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Lige pilforbindelse 6"/>
          <p:cNvCxnSpPr/>
          <p:nvPr/>
        </p:nvCxnSpPr>
        <p:spPr>
          <a:xfrm>
            <a:off x="2777120" y="3074279"/>
            <a:ext cx="0" cy="73277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/>
          <p:cNvSpPr txBox="1"/>
          <p:nvPr/>
        </p:nvSpPr>
        <p:spPr>
          <a:xfrm>
            <a:off x="2993719" y="3255999"/>
            <a:ext cx="1396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Generates</a:t>
            </a:r>
          </a:p>
        </p:txBody>
      </p:sp>
      <p:sp>
        <p:nvSpPr>
          <p:cNvPr id="10" name="Tekstfelt 9"/>
          <p:cNvSpPr txBox="1"/>
          <p:nvPr/>
        </p:nvSpPr>
        <p:spPr>
          <a:xfrm>
            <a:off x="8462633" y="5437248"/>
            <a:ext cx="1396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From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54052-6127-4820-906E-4DEFE1F3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6496"/>
            <a:ext cx="5813453" cy="1389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7A5BA-66C9-4A35-A8E7-9B1A074E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5865"/>
            <a:ext cx="5813453" cy="1529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DFAEA1-444D-4119-8BD5-D4DA03B8B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638" y="2445563"/>
            <a:ext cx="4827642" cy="2121778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0F17AB2-487C-4A3B-96CC-98E89EA9BA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10849" y="4772943"/>
            <a:ext cx="1917812" cy="556189"/>
          </a:xfrm>
          <a:prstGeom prst="bentConnector3">
            <a:avLst>
              <a:gd name="adj1" fmla="val -147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8027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Custom tag </a:t>
            </a:r>
            <a:r>
              <a:rPr lang="da-DK" dirty="0" err="1"/>
              <a:t>helper</a:t>
            </a:r>
            <a:endParaRPr lang="da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2E43E-D3C5-418B-9EFF-082B9BD6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728" y="1160463"/>
            <a:ext cx="10018543" cy="5016500"/>
          </a:xfrm>
        </p:spPr>
      </p:pic>
    </p:spTree>
    <p:extLst>
      <p:ext uri="{BB962C8B-B14F-4D97-AF65-F5344CB8AC3E}">
        <p14:creationId xmlns:p14="http://schemas.microsoft.com/office/powerpoint/2010/main" val="102349948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B1AD-88F7-42C6-A71A-44A30465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ASP.NET Core demo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99BD-D946-40AE-BCD6-54A1BBFD7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Visual Studio…..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0181084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MVC vs. Web API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0634858-B142-4FF2-915C-94BFFB6105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624" b="35098"/>
          <a:stretch/>
        </p:blipFill>
        <p:spPr>
          <a:xfrm>
            <a:off x="0" y="0"/>
            <a:ext cx="12192000" cy="4005263"/>
          </a:xfrm>
        </p:spPr>
      </p:pic>
    </p:spTree>
    <p:extLst>
      <p:ext uri="{BB962C8B-B14F-4D97-AF65-F5344CB8AC3E}">
        <p14:creationId xmlns:p14="http://schemas.microsoft.com/office/powerpoint/2010/main" val="69140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38201" y="333375"/>
            <a:ext cx="5181600" cy="581025"/>
          </a:xfrm>
        </p:spPr>
        <p:txBody>
          <a:bodyPr>
            <a:normAutofit fontScale="90000"/>
          </a:bodyPr>
          <a:lstStyle/>
          <a:p>
            <a:r>
              <a:rPr lang="da-DK" dirty="0"/>
              <a:t>MVC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4012786"/>
          </a:xfrm>
        </p:spPr>
        <p:txBody>
          <a:bodyPr/>
          <a:lstStyle/>
          <a:p>
            <a:r>
              <a:rPr lang="da-DK" dirty="0" err="1"/>
              <a:t>Designed</a:t>
            </a:r>
            <a:r>
              <a:rPr lang="da-DK" dirty="0"/>
              <a:t> </a:t>
            </a:r>
            <a:r>
              <a:rPr lang="da-DK" dirty="0" err="1"/>
              <a:t>create</a:t>
            </a:r>
            <a:r>
              <a:rPr lang="da-DK" dirty="0"/>
              <a:t> websites</a:t>
            </a:r>
          </a:p>
          <a:p>
            <a:endParaRPr lang="da-DK" dirty="0"/>
          </a:p>
          <a:p>
            <a:r>
              <a:rPr lang="da-DK" dirty="0"/>
              <a:t>Returns </a:t>
            </a:r>
            <a:r>
              <a:rPr lang="da-DK" dirty="0" err="1"/>
              <a:t>both</a:t>
            </a:r>
            <a:r>
              <a:rPr lang="da-DK" dirty="0"/>
              <a:t> views and data</a:t>
            </a:r>
          </a:p>
          <a:p>
            <a:endParaRPr lang="da-DK" dirty="0"/>
          </a:p>
          <a:p>
            <a:r>
              <a:rPr lang="da-DK" dirty="0" err="1"/>
              <a:t>Only</a:t>
            </a:r>
            <a:r>
              <a:rPr lang="da-DK" dirty="0"/>
              <a:t> returns data as JSON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7" name="Pladsholder til indhold 6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4012786"/>
          </a:xfrm>
        </p:spPr>
        <p:txBody>
          <a:bodyPr/>
          <a:lstStyle/>
          <a:p>
            <a:r>
              <a:rPr lang="da-DK" dirty="0"/>
              <a:t>Web API is </a:t>
            </a:r>
            <a:r>
              <a:rPr lang="da-DK" dirty="0" err="1"/>
              <a:t>intented</a:t>
            </a:r>
            <a:r>
              <a:rPr lang="da-DK" dirty="0"/>
              <a:t> to </a:t>
            </a:r>
            <a:r>
              <a:rPr lang="da-DK" dirty="0" err="1"/>
              <a:t>create</a:t>
            </a:r>
            <a:r>
              <a:rPr lang="da-DK" dirty="0"/>
              <a:t> </a:t>
            </a:r>
            <a:r>
              <a:rPr lang="da-DK" dirty="0" err="1"/>
              <a:t>full</a:t>
            </a:r>
            <a:r>
              <a:rPr lang="da-DK" dirty="0"/>
              <a:t> </a:t>
            </a:r>
            <a:r>
              <a:rPr lang="da-DK" dirty="0" err="1"/>
              <a:t>blown</a:t>
            </a:r>
            <a:r>
              <a:rPr lang="da-DK" dirty="0"/>
              <a:t> HTTP services</a:t>
            </a:r>
          </a:p>
          <a:p>
            <a:endParaRPr lang="da-DK" dirty="0"/>
          </a:p>
          <a:p>
            <a:r>
              <a:rPr lang="da-DK" dirty="0"/>
              <a:t>Supports content </a:t>
            </a:r>
            <a:r>
              <a:rPr lang="da-DK" dirty="0" err="1"/>
              <a:t>negotiation</a:t>
            </a:r>
            <a:r>
              <a:rPr lang="da-DK" dirty="0"/>
              <a:t> </a:t>
            </a:r>
          </a:p>
          <a:p>
            <a:endParaRPr lang="da-DK" dirty="0"/>
          </a:p>
          <a:p>
            <a:r>
              <a:rPr lang="da-DK" dirty="0"/>
              <a:t>Returns data as JSON, XML, etc.</a:t>
            </a:r>
          </a:p>
          <a:p>
            <a:endParaRPr lang="da-DK" dirty="0"/>
          </a:p>
          <a:p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for more </a:t>
            </a:r>
            <a:r>
              <a:rPr lang="da-DK" dirty="0" err="1"/>
              <a:t>than</a:t>
            </a:r>
            <a:r>
              <a:rPr lang="da-DK" dirty="0"/>
              <a:t> web</a:t>
            </a:r>
          </a:p>
        </p:txBody>
      </p:sp>
      <p:sp>
        <p:nvSpPr>
          <p:cNvPr id="8" name="Tekstfelt 7"/>
          <p:cNvSpPr txBox="1"/>
          <p:nvPr/>
        </p:nvSpPr>
        <p:spPr>
          <a:xfrm>
            <a:off x="6172200" y="206514"/>
            <a:ext cx="3842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Web API</a:t>
            </a:r>
          </a:p>
        </p:txBody>
      </p:sp>
      <p:sp>
        <p:nvSpPr>
          <p:cNvPr id="9" name="Pladsholder til indhold 5"/>
          <p:cNvSpPr txBox="1">
            <a:spLocks/>
          </p:cNvSpPr>
          <p:nvPr/>
        </p:nvSpPr>
        <p:spPr>
          <a:xfrm>
            <a:off x="838200" y="5162809"/>
            <a:ext cx="10515599" cy="67849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HelveticaNeue Condensed" panose="020B0506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HelveticaNeue Condensed" panose="020B0506000000000000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HelveticaNeue Condensed" panose="020B0506000000000000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HelveticaNeue Condensed" panose="020B0506000000000000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None/>
              <a:defRPr sz="1100" kern="1200">
                <a:solidFill>
                  <a:schemeClr val="tx2"/>
                </a:solidFill>
                <a:latin typeface="HelveticaNeue Condensed" panose="020B050600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a-DK" dirty="0"/>
              <a:t>Web API and MVC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954414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38201" y="333375"/>
            <a:ext cx="5181600" cy="581025"/>
          </a:xfrm>
        </p:spPr>
        <p:txBody>
          <a:bodyPr>
            <a:normAutofit fontScale="90000"/>
          </a:bodyPr>
          <a:lstStyle/>
          <a:p>
            <a:r>
              <a:rPr lang="da-DK" dirty="0"/>
              <a:t>MVC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half" idx="1"/>
          </p:nvPr>
        </p:nvSpPr>
        <p:spPr>
          <a:xfrm>
            <a:off x="838200" y="1160462"/>
            <a:ext cx="5181600" cy="4883345"/>
          </a:xfrm>
        </p:spPr>
        <p:txBody>
          <a:bodyPr/>
          <a:lstStyle/>
          <a:p>
            <a:endParaRPr lang="da-DK" dirty="0"/>
          </a:p>
          <a:p>
            <a:endParaRPr lang="da-DK" dirty="0"/>
          </a:p>
        </p:txBody>
      </p:sp>
      <p:graphicFrame>
        <p:nvGraphicFramePr>
          <p:cNvPr id="2" name="Pladsholder til indhold 1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838200" y="1312863"/>
          <a:ext cx="4811038" cy="4730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kstfelt 7"/>
          <p:cNvSpPr txBox="1"/>
          <p:nvPr/>
        </p:nvSpPr>
        <p:spPr>
          <a:xfrm>
            <a:off x="6172200" y="206514"/>
            <a:ext cx="3842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Web API</a:t>
            </a:r>
          </a:p>
        </p:txBody>
      </p:sp>
      <p:sp>
        <p:nvSpPr>
          <p:cNvPr id="11" name="Pladsholder til indhold 6"/>
          <p:cNvSpPr txBox="1">
            <a:spLocks/>
          </p:cNvSpPr>
          <p:nvPr/>
        </p:nvSpPr>
        <p:spPr>
          <a:xfrm>
            <a:off x="6172200" y="1160463"/>
            <a:ext cx="5181600" cy="488334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HelveticaNeue Condensed" panose="020B0506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HelveticaNeue Condensed" panose="020B0506000000000000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HelveticaNeue Condensed" panose="020B0506000000000000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HelveticaNeue Condensed" panose="020B0506000000000000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None/>
              <a:defRPr sz="1100" kern="1200">
                <a:solidFill>
                  <a:schemeClr val="tx2"/>
                </a:solidFill>
                <a:latin typeface="HelveticaNeue Condensed" panose="020B050600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/>
          </a:p>
        </p:txBody>
      </p:sp>
      <p:sp>
        <p:nvSpPr>
          <p:cNvPr id="4" name="Rektangel: afrundede hjørner 3"/>
          <p:cNvSpPr/>
          <p:nvPr/>
        </p:nvSpPr>
        <p:spPr>
          <a:xfrm>
            <a:off x="7795364" y="1590806"/>
            <a:ext cx="1935271" cy="1233813"/>
          </a:xfrm>
          <a:prstGeom prst="round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/>
              <a:t>  </a:t>
            </a:r>
            <a:r>
              <a:rPr lang="da-DK" sz="3000" dirty="0"/>
              <a:t>Web API</a:t>
            </a:r>
          </a:p>
        </p:txBody>
      </p:sp>
      <p:sp>
        <p:nvSpPr>
          <p:cNvPr id="12" name="Rektangel: afrundede hjørner 11"/>
          <p:cNvSpPr/>
          <p:nvPr/>
        </p:nvSpPr>
        <p:spPr>
          <a:xfrm>
            <a:off x="7795364" y="4110626"/>
            <a:ext cx="1935271" cy="1233813"/>
          </a:xfrm>
          <a:prstGeom prst="round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000" dirty="0"/>
              <a:t>Front end</a:t>
            </a:r>
          </a:p>
        </p:txBody>
      </p:sp>
      <p:sp>
        <p:nvSpPr>
          <p:cNvPr id="13" name="Pil: nedad 12"/>
          <p:cNvSpPr/>
          <p:nvPr/>
        </p:nvSpPr>
        <p:spPr>
          <a:xfrm>
            <a:off x="8236906" y="2975976"/>
            <a:ext cx="526093" cy="983293"/>
          </a:xfrm>
          <a:prstGeom prst="downArrow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Pil: nedad 13"/>
          <p:cNvSpPr/>
          <p:nvPr/>
        </p:nvSpPr>
        <p:spPr>
          <a:xfrm rot="10800000">
            <a:off x="8815191" y="2975976"/>
            <a:ext cx="526093" cy="983293"/>
          </a:xfrm>
          <a:prstGeom prst="downArrow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753562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63CE-57B8-4989-B3F1-9F82A45B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Exercise Time!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C0621-48B6-4D4D-BFC1-9DE03389D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en-GB" dirty="0"/>
              <a:t>Time: 60 minutes</a:t>
            </a:r>
          </a:p>
          <a:p>
            <a:endParaRPr lang="en-GB" dirty="0"/>
          </a:p>
          <a:p>
            <a:r>
              <a:rPr lang="en-GB" dirty="0"/>
              <a:t>Headline: Make a small website</a:t>
            </a:r>
          </a:p>
          <a:p>
            <a:endParaRPr lang="en-GB" dirty="0"/>
          </a:p>
          <a:p>
            <a:r>
              <a:rPr lang="en-GB" dirty="0"/>
              <a:t>Purpose: Learn how to make a website using ASP.NET MVC</a:t>
            </a:r>
          </a:p>
          <a:p>
            <a:endParaRPr lang="en-GB" dirty="0"/>
          </a:p>
          <a:p>
            <a:r>
              <a:rPr lang="en-GB" dirty="0"/>
              <a:t>How: Create a project using Visual Studio or </a:t>
            </a:r>
            <a:r>
              <a:rPr lang="en-GB" dirty="0" err="1"/>
              <a:t>dotnet</a:t>
            </a:r>
            <a:r>
              <a:rPr lang="en-GB" dirty="0"/>
              <a:t> CLI</a:t>
            </a:r>
          </a:p>
          <a:p>
            <a:endParaRPr lang="en-GB" dirty="0"/>
          </a:p>
          <a:p>
            <a:r>
              <a:rPr lang="en-GB" dirty="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Front page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With links to About me and Gallery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About me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Gallery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All data for the pages should come from Controllers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2699483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C32EF74-49CD-4BB4-8474-92FC5B32A2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390" b="2539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C66335-0752-4F34-A7AF-6D47184730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Entity Framework Core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9021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Entity</a:t>
            </a:r>
            <a:r>
              <a:rPr lang="da-DK" dirty="0"/>
              <a:t> Framework Core 2.0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Previously</a:t>
            </a:r>
            <a:r>
              <a:rPr lang="da-DK" dirty="0"/>
              <a:t> </a:t>
            </a:r>
            <a:r>
              <a:rPr lang="da-DK" dirty="0" err="1"/>
              <a:t>named</a:t>
            </a:r>
            <a:r>
              <a:rPr lang="da-DK" dirty="0"/>
              <a:t> </a:t>
            </a:r>
            <a:r>
              <a:rPr lang="da-DK" dirty="0" err="1"/>
              <a:t>Entity</a:t>
            </a:r>
            <a:r>
              <a:rPr lang="da-DK" dirty="0"/>
              <a:t> Framework 7</a:t>
            </a:r>
          </a:p>
          <a:p>
            <a:endParaRPr lang="da-DK" dirty="0"/>
          </a:p>
          <a:p>
            <a:r>
              <a:rPr lang="da-DK" dirty="0" err="1"/>
              <a:t>Rewritten</a:t>
            </a:r>
            <a:r>
              <a:rPr lang="da-DK" dirty="0"/>
              <a:t> from scratch</a:t>
            </a:r>
          </a:p>
          <a:p>
            <a:endParaRPr lang="da-DK" dirty="0"/>
          </a:p>
          <a:p>
            <a:r>
              <a:rPr lang="da-DK" dirty="0"/>
              <a:t>Common </a:t>
            </a:r>
            <a:r>
              <a:rPr lang="da-DK" dirty="0" err="1"/>
              <a:t>classes</a:t>
            </a:r>
            <a:r>
              <a:rPr lang="da-DK" dirty="0"/>
              <a:t>, patterns and workflows </a:t>
            </a:r>
            <a:r>
              <a:rPr lang="da-DK" dirty="0" err="1"/>
              <a:t>remain</a:t>
            </a:r>
            <a:r>
              <a:rPr lang="da-DK" dirty="0"/>
              <a:t> </a:t>
            </a:r>
            <a:r>
              <a:rPr lang="da-DK" dirty="0" err="1"/>
              <a:t>intact</a:t>
            </a:r>
            <a:endParaRPr lang="da-DK" dirty="0"/>
          </a:p>
          <a:p>
            <a:endParaRPr lang="da-DK" dirty="0"/>
          </a:p>
          <a:p>
            <a:r>
              <a:rPr lang="da-DK" dirty="0"/>
              <a:t>Code </a:t>
            </a:r>
            <a:r>
              <a:rPr lang="da-DK" dirty="0" err="1"/>
              <a:t>first</a:t>
            </a:r>
            <a:r>
              <a:rPr lang="da-DK" dirty="0"/>
              <a:t> workflow </a:t>
            </a:r>
            <a:r>
              <a:rPr lang="da-DK" dirty="0" err="1"/>
              <a:t>only</a:t>
            </a:r>
            <a:r>
              <a:rPr lang="da-DK" dirty="0"/>
              <a:t> – NO EDMX Designer mode! (</a:t>
            </a:r>
            <a:r>
              <a:rPr lang="da-DK" dirty="0" err="1"/>
              <a:t>Which</a:t>
            </a:r>
            <a:r>
              <a:rPr lang="da-DK" dirty="0"/>
              <a:t> is </a:t>
            </a:r>
            <a:r>
              <a:rPr lang="da-DK" dirty="0" err="1"/>
              <a:t>good</a:t>
            </a:r>
            <a:r>
              <a:rPr lang="da-DK" dirty="0"/>
              <a:t>…)</a:t>
            </a:r>
          </a:p>
          <a:p>
            <a:endParaRPr lang="da-DK" dirty="0"/>
          </a:p>
          <a:p>
            <a:r>
              <a:rPr lang="da-DK" dirty="0"/>
              <a:t>Smaller </a:t>
            </a:r>
            <a:r>
              <a:rPr lang="da-DK" dirty="0" err="1"/>
              <a:t>footprint</a:t>
            </a:r>
            <a:endParaRPr lang="da-DK" dirty="0"/>
          </a:p>
          <a:p>
            <a:endParaRPr lang="da-DK" dirty="0"/>
          </a:p>
          <a:p>
            <a:r>
              <a:rPr lang="da-DK" dirty="0"/>
              <a:t>Cross platform</a:t>
            </a:r>
          </a:p>
        </p:txBody>
      </p:sp>
    </p:spTree>
    <p:extLst>
      <p:ext uri="{BB962C8B-B14F-4D97-AF65-F5344CB8AC3E}">
        <p14:creationId xmlns:p14="http://schemas.microsoft.com/office/powerpoint/2010/main" val="35888984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12A84-94E7-4E7E-83D4-78362953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History of .NET Core</a:t>
            </a:r>
            <a:endParaRPr lang="LID4096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A517788-85CF-4E07-BA3B-5CACC2EBB4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487201"/>
              </p:ext>
            </p:extLst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9C6F95-86F6-4950-A13E-581C4B75060B}"/>
              </a:ext>
            </a:extLst>
          </p:cNvPr>
          <p:cNvSpPr txBox="1"/>
          <p:nvPr/>
        </p:nvSpPr>
        <p:spPr>
          <a:xfrm>
            <a:off x="838200" y="1160463"/>
            <a:ext cx="3783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Microsoft unveiled its .NET Strategy</a:t>
            </a:r>
            <a:br>
              <a:rPr lang="en-GB" dirty="0"/>
            </a:br>
            <a:r>
              <a:rPr lang="en-GB" dirty="0"/>
              <a:t>.NET Framework 1.0 beta</a:t>
            </a:r>
            <a:br>
              <a:rPr lang="en-GB" dirty="0"/>
            </a:br>
            <a:r>
              <a:rPr lang="en-GB" dirty="0"/>
              <a:t>Mono project announced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BA3E6-FEBB-45CD-BAC1-753EA315FC28}"/>
              </a:ext>
            </a:extLst>
          </p:cNvPr>
          <p:cNvSpPr txBox="1"/>
          <p:nvPr/>
        </p:nvSpPr>
        <p:spPr>
          <a:xfrm>
            <a:off x="2154382" y="2222321"/>
            <a:ext cx="378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Mono 1.0 released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7DC53-93C9-4B3D-B3F2-15309230E7FA}"/>
              </a:ext>
            </a:extLst>
          </p:cNvPr>
          <p:cNvSpPr txBox="1"/>
          <p:nvPr/>
        </p:nvSpPr>
        <p:spPr>
          <a:xfrm>
            <a:off x="3591387" y="2730181"/>
            <a:ext cx="378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.NET Framework 2.0 (CLR 2.0)</a:t>
            </a:r>
            <a:endParaRPr lang="LID4096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00A806-A2D9-448A-B0E8-E28EBD27566C}"/>
              </a:ext>
            </a:extLst>
          </p:cNvPr>
          <p:cNvCxnSpPr/>
          <p:nvPr/>
        </p:nvCxnSpPr>
        <p:spPr>
          <a:xfrm flipV="1">
            <a:off x="971200" y="2067168"/>
            <a:ext cx="0" cy="1224672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884E46-2103-4405-91EC-05693B007EA6}"/>
              </a:ext>
            </a:extLst>
          </p:cNvPr>
          <p:cNvCxnSpPr>
            <a:cxnSpLocks/>
          </p:cNvCxnSpPr>
          <p:nvPr/>
        </p:nvCxnSpPr>
        <p:spPr>
          <a:xfrm flipV="1">
            <a:off x="2304008" y="2591653"/>
            <a:ext cx="0" cy="700187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772206-12AF-45E9-AB82-2DAC291827F7}"/>
              </a:ext>
            </a:extLst>
          </p:cNvPr>
          <p:cNvCxnSpPr>
            <a:cxnSpLocks/>
          </p:cNvCxnSpPr>
          <p:nvPr/>
        </p:nvCxnSpPr>
        <p:spPr>
          <a:xfrm flipV="1">
            <a:off x="2313703" y="2591653"/>
            <a:ext cx="0" cy="700187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61EC7A-F36E-40FB-A65A-F2587EE623CD}"/>
              </a:ext>
            </a:extLst>
          </p:cNvPr>
          <p:cNvCxnSpPr>
            <a:cxnSpLocks/>
          </p:cNvCxnSpPr>
          <p:nvPr/>
        </p:nvCxnSpPr>
        <p:spPr>
          <a:xfrm flipV="1">
            <a:off x="3779514" y="3099514"/>
            <a:ext cx="0" cy="192326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AF2579-9461-4D8E-8038-C90F34FF9C6C}"/>
              </a:ext>
            </a:extLst>
          </p:cNvPr>
          <p:cNvSpPr txBox="1"/>
          <p:nvPr/>
        </p:nvSpPr>
        <p:spPr>
          <a:xfrm>
            <a:off x="4621876" y="5973058"/>
            <a:ext cx="378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.NET Framework 4.0 (CLR 4.0)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93B28B-F25A-4C60-A0E1-8D2394AFBAEE}"/>
              </a:ext>
            </a:extLst>
          </p:cNvPr>
          <p:cNvSpPr txBox="1"/>
          <p:nvPr/>
        </p:nvSpPr>
        <p:spPr>
          <a:xfrm>
            <a:off x="5938058" y="5330289"/>
            <a:ext cx="378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ASP.NET MVC, Entity Framework and TypeScript is open sourced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429BC7-46B9-4A0E-AE33-12033D83C64C}"/>
              </a:ext>
            </a:extLst>
          </p:cNvPr>
          <p:cNvSpPr txBox="1"/>
          <p:nvPr/>
        </p:nvSpPr>
        <p:spPr>
          <a:xfrm>
            <a:off x="7263824" y="4707155"/>
            <a:ext cx="401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.NET Foundation</a:t>
            </a:r>
            <a:br>
              <a:rPr lang="en-GB" dirty="0"/>
            </a:br>
            <a:r>
              <a:rPr lang="en-GB" dirty="0"/>
              <a:t>Microsoft open sources .NET and Mono</a:t>
            </a:r>
            <a:endParaRPr lang="LID4096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A10A7B-20DF-458D-9994-B66EF809AF5B}"/>
              </a:ext>
            </a:extLst>
          </p:cNvPr>
          <p:cNvCxnSpPr>
            <a:cxnSpLocks/>
          </p:cNvCxnSpPr>
          <p:nvPr/>
        </p:nvCxnSpPr>
        <p:spPr>
          <a:xfrm>
            <a:off x="4797826" y="4056611"/>
            <a:ext cx="0" cy="1916447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1C41FE-D893-4294-8302-D6CB7EC0ECE0}"/>
              </a:ext>
            </a:extLst>
          </p:cNvPr>
          <p:cNvCxnSpPr>
            <a:cxnSpLocks/>
          </p:cNvCxnSpPr>
          <p:nvPr/>
        </p:nvCxnSpPr>
        <p:spPr>
          <a:xfrm>
            <a:off x="6096000" y="4056611"/>
            <a:ext cx="0" cy="1296875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7DB60C-1247-4357-97EE-869FC68C6788}"/>
              </a:ext>
            </a:extLst>
          </p:cNvPr>
          <p:cNvCxnSpPr>
            <a:cxnSpLocks/>
          </p:cNvCxnSpPr>
          <p:nvPr/>
        </p:nvCxnSpPr>
        <p:spPr>
          <a:xfrm>
            <a:off x="7415530" y="4056611"/>
            <a:ext cx="0" cy="650544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5CB7D3-8D9D-4E7F-839E-6F9DD888F4DB}"/>
              </a:ext>
            </a:extLst>
          </p:cNvPr>
          <p:cNvSpPr txBox="1"/>
          <p:nvPr/>
        </p:nvSpPr>
        <p:spPr>
          <a:xfrm>
            <a:off x="8408324" y="1259173"/>
            <a:ext cx="378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.NET Core 1.0</a:t>
            </a:r>
            <a:br>
              <a:rPr lang="en-GB" dirty="0"/>
            </a:br>
            <a:r>
              <a:rPr lang="en-GB" dirty="0"/>
              <a:t>Mono joins .NET Foundation</a:t>
            </a:r>
            <a:endParaRPr lang="LID4096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2F2F18-A63F-458A-B29B-8FBADE8FC2AB}"/>
              </a:ext>
            </a:extLst>
          </p:cNvPr>
          <p:cNvSpPr txBox="1"/>
          <p:nvPr/>
        </p:nvSpPr>
        <p:spPr>
          <a:xfrm>
            <a:off x="9721734" y="2009082"/>
            <a:ext cx="224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.NET Core 2.0</a:t>
            </a:r>
            <a:br>
              <a:rPr lang="en-GB" dirty="0"/>
            </a:br>
            <a:r>
              <a:rPr lang="en-GB" dirty="0"/>
              <a:t>ASP.NET Core 2.0</a:t>
            </a:r>
            <a:br>
              <a:rPr lang="en-GB" dirty="0"/>
            </a:br>
            <a:r>
              <a:rPr lang="en-GB" dirty="0"/>
              <a:t>Entity Framework 2.0</a:t>
            </a:r>
            <a:endParaRPr lang="LID4096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A03411-E8FB-4457-8D89-5FECF40113BF}"/>
              </a:ext>
            </a:extLst>
          </p:cNvPr>
          <p:cNvCxnSpPr>
            <a:cxnSpLocks/>
          </p:cNvCxnSpPr>
          <p:nvPr/>
        </p:nvCxnSpPr>
        <p:spPr>
          <a:xfrm flipV="1">
            <a:off x="8937564" y="1979317"/>
            <a:ext cx="0" cy="1312523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1F69A4-0A5C-4966-B58C-9F8491A57D52}"/>
              </a:ext>
            </a:extLst>
          </p:cNvPr>
          <p:cNvCxnSpPr>
            <a:cxnSpLocks/>
          </p:cNvCxnSpPr>
          <p:nvPr/>
        </p:nvCxnSpPr>
        <p:spPr>
          <a:xfrm flipV="1">
            <a:off x="10173157" y="2932413"/>
            <a:ext cx="0" cy="359427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12599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6A7E-5925-418D-90CC-2C06042B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Entity</a:t>
            </a:r>
            <a:r>
              <a:rPr lang="da-DK" dirty="0"/>
              <a:t> Framework Core 2.0 (</a:t>
            </a:r>
            <a:r>
              <a:rPr lang="da-DK" dirty="0" err="1"/>
              <a:t>cont</a:t>
            </a:r>
            <a:r>
              <a:rPr lang="da-DK" dirty="0"/>
              <a:t>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A684E-198B-4446-A026-847F9A155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EF now targets .NET Standard 2.0</a:t>
            </a:r>
          </a:p>
          <a:p>
            <a:endParaRPr lang="en-GB" dirty="0"/>
          </a:p>
          <a:p>
            <a:r>
              <a:rPr lang="en-GB" dirty="0"/>
              <a:t>It has improved LINQ translation</a:t>
            </a:r>
          </a:p>
          <a:p>
            <a:endParaRPr lang="en-GB" dirty="0"/>
          </a:p>
          <a:p>
            <a:r>
              <a:rPr lang="en-GB" dirty="0"/>
              <a:t>Like query operator introduced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5507719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FE28-942F-4A2E-BCC0-A0D142E4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Entity</a:t>
            </a:r>
            <a:r>
              <a:rPr lang="da-DK" dirty="0"/>
              <a:t> Framework Core 2.0 – Dark side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0DAE-01C9-40BA-9DF2-259285D10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EF Core does not support complex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Instead it has “owned” or “child”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Lazy loading is being delayed until EF Core 2.1</a:t>
            </a:r>
          </a:p>
          <a:p>
            <a:endParaRPr lang="en-GB" dirty="0"/>
          </a:p>
          <a:p>
            <a:r>
              <a:rPr lang="en-GB" dirty="0"/>
              <a:t>No full support for Stored Procedures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0695709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dsholder til billede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831" r="28831"/>
          <a:stretch>
            <a:fillRect/>
          </a:stretch>
        </p:blipFill>
        <p:spPr/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235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Midway </a:t>
            </a:r>
            <a:r>
              <a:rPr lang="da-DK" dirty="0" err="1"/>
              <a:t>evaluation</a:t>
            </a:r>
            <a:endParaRPr lang="da-DK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B15A79F-1CB9-44AA-81D9-C146205F20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381" b="2381"/>
          <a:stretch/>
        </p:blipFill>
        <p:spPr>
          <a:xfrm>
            <a:off x="7391400" y="-1"/>
            <a:ext cx="4800600" cy="6858001"/>
          </a:xfrm>
        </p:spPr>
      </p:pic>
    </p:spTree>
    <p:extLst>
      <p:ext uri="{BB962C8B-B14F-4D97-AF65-F5344CB8AC3E}">
        <p14:creationId xmlns:p14="http://schemas.microsoft.com/office/powerpoint/2010/main" val="38423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Now over to </a:t>
            </a:r>
            <a:r>
              <a:rPr lang="da-DK" dirty="0" err="1"/>
              <a:t>you</a:t>
            </a:r>
            <a:r>
              <a:rPr lang="da-DK" dirty="0"/>
              <a:t>!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I’m</a:t>
            </a:r>
            <a:r>
              <a:rPr lang="da-DK" dirty="0"/>
              <a:t> </a:t>
            </a:r>
            <a:r>
              <a:rPr lang="da-DK" dirty="0" err="1"/>
              <a:t>leaving</a:t>
            </a:r>
            <a:r>
              <a:rPr lang="da-DK" dirty="0"/>
              <a:t> the </a:t>
            </a:r>
            <a:r>
              <a:rPr lang="da-DK" dirty="0" err="1"/>
              <a:t>room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Choose</a:t>
            </a:r>
            <a:r>
              <a:rPr lang="da-DK" dirty="0"/>
              <a:t> a </a:t>
            </a:r>
            <a:r>
              <a:rPr lang="da-DK" dirty="0" err="1"/>
              <a:t>minute</a:t>
            </a:r>
            <a:r>
              <a:rPr lang="da-DK" dirty="0"/>
              <a:t> </a:t>
            </a:r>
            <a:r>
              <a:rPr lang="da-DK" dirty="0" err="1"/>
              <a:t>taker</a:t>
            </a:r>
            <a:r>
              <a:rPr lang="da-DK" dirty="0"/>
              <a:t> and </a:t>
            </a:r>
            <a:r>
              <a:rPr lang="da-DK" dirty="0" err="1"/>
              <a:t>one</a:t>
            </a:r>
            <a:r>
              <a:rPr lang="da-DK" dirty="0"/>
              <a:t> as a moderator</a:t>
            </a:r>
          </a:p>
          <a:p>
            <a:endParaRPr lang="da-DK" dirty="0"/>
          </a:p>
          <a:p>
            <a:r>
              <a:rPr lang="da-DK" dirty="0" err="1"/>
              <a:t>Evaluate</a:t>
            </a:r>
            <a:r>
              <a:rPr lang="da-DK" dirty="0"/>
              <a:t> the f*** out of </a:t>
            </a:r>
            <a:r>
              <a:rPr lang="da-DK" dirty="0" err="1"/>
              <a:t>me</a:t>
            </a:r>
            <a:r>
              <a:rPr lang="da-DK" dirty="0"/>
              <a:t>! ;) </a:t>
            </a:r>
          </a:p>
          <a:p>
            <a:endParaRPr lang="da-DK" dirty="0"/>
          </a:p>
          <a:p>
            <a:r>
              <a:rPr lang="da-DK" dirty="0"/>
              <a:t>½ - 1 </a:t>
            </a:r>
            <a:r>
              <a:rPr lang="da-DK" dirty="0" err="1"/>
              <a:t>hour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7842460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Ideas…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did I do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good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better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I </a:t>
            </a:r>
            <a:r>
              <a:rPr lang="da-DK" dirty="0" err="1"/>
              <a:t>absolutely</a:t>
            </a:r>
            <a:r>
              <a:rPr lang="da-DK" dirty="0"/>
              <a:t> stop with?</a:t>
            </a:r>
          </a:p>
          <a:p>
            <a:endParaRPr lang="da-DK" dirty="0"/>
          </a:p>
          <a:p>
            <a:r>
              <a:rPr lang="da-DK" dirty="0"/>
              <a:t>Are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teaching</a:t>
            </a:r>
            <a:r>
              <a:rPr lang="da-DK" dirty="0"/>
              <a:t> style okay?</a:t>
            </a:r>
          </a:p>
          <a:p>
            <a:endParaRPr lang="da-DK" dirty="0"/>
          </a:p>
          <a:p>
            <a:r>
              <a:rPr lang="da-DK" dirty="0"/>
              <a:t>Etc.???</a:t>
            </a:r>
          </a:p>
        </p:txBody>
      </p:sp>
    </p:spTree>
    <p:extLst>
      <p:ext uri="{BB962C8B-B14F-4D97-AF65-F5344CB8AC3E}">
        <p14:creationId xmlns:p14="http://schemas.microsoft.com/office/powerpoint/2010/main" val="47573797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15" name="Pladsholder til billede 14"/>
          <p:cNvSpPr>
            <a:spLocks noGrp="1"/>
          </p:cNvSpPr>
          <p:nvPr>
            <p:ph type="pic" sz="quarter" idx="13"/>
          </p:nvPr>
        </p:nvSpPr>
        <p:spPr>
          <a:xfrm>
            <a:off x="7391399" y="-58141"/>
            <a:ext cx="4800600" cy="6858000"/>
          </a:xfrm>
        </p:spPr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563321" y="2164293"/>
            <a:ext cx="3433289" cy="2529413"/>
            <a:chOff x="2051" y="736"/>
            <a:chExt cx="1903" cy="1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7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425467" y="4265031"/>
            <a:ext cx="3209878" cy="1630064"/>
          </a:xfrm>
          <a:prstGeom prst="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Brugbare elementer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7840998" y="3340250"/>
            <a:ext cx="3008541" cy="2531262"/>
            <a:chOff x="4138" y="392"/>
            <a:chExt cx="2679" cy="2254"/>
          </a:xfrm>
        </p:grpSpPr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auto">
            <a:xfrm>
              <a:off x="4138" y="392"/>
              <a:ext cx="2679" cy="2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38" y="392"/>
              <a:ext cx="2679" cy="2275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961523" y="1302639"/>
            <a:ext cx="3433289" cy="2529413"/>
            <a:chOff x="2051" y="736"/>
            <a:chExt cx="1903" cy="140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6" y="2580771"/>
            <a:ext cx="2028661" cy="481125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5182432"/>
            <a:ext cx="1616387" cy="383349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4643138"/>
            <a:ext cx="2576054" cy="337398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2105854"/>
            <a:ext cx="1747319" cy="22885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07650"/>
            <a:ext cx="2498756" cy="317124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9" y="4893216"/>
            <a:ext cx="1700716" cy="578432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9222022" y="1349998"/>
            <a:ext cx="2582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Helvetica Neue" charset="0"/>
                <a:ea typeface="Helvetica Neue" charset="0"/>
                <a:cs typeface="Helvetica Neue" charset="0"/>
              </a:rPr>
              <a:t>Dobbeltklik for at ændre farve eller indsætte baggrundsbillede</a:t>
            </a:r>
          </a:p>
        </p:txBody>
      </p:sp>
      <p:cxnSp>
        <p:nvCxnSpPr>
          <p:cNvPr id="19" name="Lige pilforbindelse 18"/>
          <p:cNvCxnSpPr/>
          <p:nvPr/>
        </p:nvCxnSpPr>
        <p:spPr>
          <a:xfrm flipH="1">
            <a:off x="8555735" y="1811663"/>
            <a:ext cx="580645" cy="1085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9"/>
          <p:cNvCxnSpPr/>
          <p:nvPr/>
        </p:nvCxnSpPr>
        <p:spPr>
          <a:xfrm flipH="1">
            <a:off x="9010380" y="1865951"/>
            <a:ext cx="423180" cy="13725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631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059422-87C4-4388-B3BC-7847109B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Features / Highlights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612422-5624-4E2E-8571-4D03CCA2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Modular and smaller implementation of .NET</a:t>
            </a:r>
          </a:p>
          <a:p>
            <a:r>
              <a:rPr lang="en-GB" dirty="0"/>
              <a:t>Cross platform</a:t>
            </a:r>
          </a:p>
          <a:p>
            <a:r>
              <a:rPr lang="en-GB" dirty="0"/>
              <a:t>App-level isolation</a:t>
            </a:r>
          </a:p>
          <a:p>
            <a:r>
              <a:rPr lang="en-GB" dirty="0"/>
              <a:t>Open Source</a:t>
            </a:r>
          </a:p>
          <a:p>
            <a:r>
              <a:rPr lang="en-GB" dirty="0"/>
              <a:t>Optimized for specific workloads</a:t>
            </a:r>
          </a:p>
          <a:p>
            <a:r>
              <a:rPr lang="en-GB" dirty="0"/>
              <a:t>Built for the coming decade of software development</a:t>
            </a:r>
          </a:p>
          <a:p>
            <a:r>
              <a:rPr lang="en-GB" dirty="0"/>
              <a:t>Microservice architecture</a:t>
            </a:r>
          </a:p>
          <a:p>
            <a:r>
              <a:rPr lang="en-GB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977942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.NET in a </a:t>
            </a:r>
            <a:r>
              <a:rPr lang="da-DK" dirty="0" err="1"/>
              <a:t>nutshell</a:t>
            </a:r>
            <a:r>
              <a:rPr lang="da-DK" dirty="0"/>
              <a:t> (2016)</a:t>
            </a:r>
          </a:p>
        </p:txBody>
      </p:sp>
      <p:sp>
        <p:nvSpPr>
          <p:cNvPr id="28" name="Rectangle 3"/>
          <p:cNvSpPr/>
          <p:nvPr/>
        </p:nvSpPr>
        <p:spPr bwMode="auto">
          <a:xfrm>
            <a:off x="6404922" y="4192620"/>
            <a:ext cx="4611560" cy="1872031"/>
          </a:xfrm>
          <a:prstGeom prst="rect">
            <a:avLst/>
          </a:prstGeom>
          <a:solidFill>
            <a:srgbClr val="3C454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31106" tIns="274165" rIns="89588" bIns="89592" numCol="1" rtlCol="0" anchor="t" anchorCtr="0" compatLnSpc="1">
            <a:prstTxWarp prst="textNoShape">
              <a:avLst/>
            </a:prstTxWarp>
          </a:bodyPr>
          <a:lstStyle/>
          <a:p>
            <a:pPr defTabSz="913512">
              <a:defRPr/>
            </a:pPr>
            <a:endParaRPr lang="en-US" sz="2800" kern="0" dirty="0">
              <a:gradFill>
                <a:gsLst>
                  <a:gs pos="14679">
                    <a:srgbClr val="FFFFFF"/>
                  </a:gs>
                  <a:gs pos="38000">
                    <a:srgbClr val="FFFFFF"/>
                  </a:gs>
                </a:gsLst>
                <a:lin ang="5400000" scaled="1"/>
              </a:gradFill>
              <a:latin typeface="Segoe UI Light"/>
            </a:endParaRPr>
          </a:p>
        </p:txBody>
      </p:sp>
      <p:sp>
        <p:nvSpPr>
          <p:cNvPr id="29" name="Rectangle 4"/>
          <p:cNvSpPr/>
          <p:nvPr/>
        </p:nvSpPr>
        <p:spPr bwMode="auto">
          <a:xfrm>
            <a:off x="1111285" y="3654133"/>
            <a:ext cx="5238521" cy="2410516"/>
          </a:xfrm>
          <a:prstGeom prst="rect">
            <a:avLst/>
          </a:prstGeom>
          <a:solidFill>
            <a:srgbClr val="3C454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31106" tIns="274165" rIns="89588" bIns="89592" numCol="1" rtlCol="0" anchor="t" anchorCtr="0" compatLnSpc="1">
            <a:prstTxWarp prst="textNoShape">
              <a:avLst/>
            </a:prstTxWarp>
          </a:bodyPr>
          <a:lstStyle/>
          <a:p>
            <a:pPr defTabSz="913512">
              <a:defRPr/>
            </a:pPr>
            <a:r>
              <a: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rPr>
              <a:t>  </a:t>
            </a:r>
          </a:p>
        </p:txBody>
      </p:sp>
      <p:sp>
        <p:nvSpPr>
          <p:cNvPr id="30" name="TextBox 5"/>
          <p:cNvSpPr txBox="1"/>
          <p:nvPr/>
        </p:nvSpPr>
        <p:spPr>
          <a:xfrm>
            <a:off x="1177012" y="4184143"/>
            <a:ext cx="5172792" cy="531661"/>
          </a:xfrm>
          <a:prstGeom prst="rect">
            <a:avLst/>
          </a:prstGeom>
          <a:solidFill>
            <a:srgbClr val="3C454F"/>
          </a:solidFill>
        </p:spPr>
        <p:txBody>
          <a:bodyPr wrap="square" rtlCol="0">
            <a:spAutoFit/>
          </a:bodyPr>
          <a:lstStyle/>
          <a:p>
            <a:pPr algn="ctr" defTabSz="913814">
              <a:defRPr/>
            </a:pPr>
            <a:r>
              <a:rPr lang="en-US" sz="2800" b="1" kern="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.NET Framework 4.6 </a:t>
            </a:r>
          </a:p>
        </p:txBody>
      </p:sp>
      <p:sp>
        <p:nvSpPr>
          <p:cNvPr id="31" name="TextBox 6"/>
          <p:cNvSpPr txBox="1"/>
          <p:nvPr/>
        </p:nvSpPr>
        <p:spPr>
          <a:xfrm>
            <a:off x="6488309" y="4195817"/>
            <a:ext cx="4423880" cy="531661"/>
          </a:xfrm>
          <a:prstGeom prst="rect">
            <a:avLst/>
          </a:prstGeom>
          <a:solidFill>
            <a:srgbClr val="3C454F"/>
          </a:solidFill>
        </p:spPr>
        <p:txBody>
          <a:bodyPr wrap="square" rtlCol="0">
            <a:spAutoFit/>
          </a:bodyPr>
          <a:lstStyle/>
          <a:p>
            <a:pPr algn="ctr" defTabSz="913814">
              <a:defRPr/>
            </a:pPr>
            <a:r>
              <a:rPr lang="en-US" sz="2800" b="1" kern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.NET Core 1.0 </a:t>
            </a:r>
            <a:endParaRPr lang="en-US" sz="2800" b="1" kern="0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2" name="Picture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492" y="5358908"/>
            <a:ext cx="382103" cy="449867"/>
          </a:xfrm>
          <a:prstGeom prst="rect">
            <a:avLst/>
          </a:prstGeom>
          <a:solidFill>
            <a:srgbClr val="3C454F"/>
          </a:solidFill>
        </p:spPr>
      </p:pic>
      <p:pic>
        <p:nvPicPr>
          <p:cNvPr id="33" name="Picture 2" descr="http://files.softicons.com/download/system-icons/windows-8-metro-icons-by-dakirby309/png/512x512/Folders%20&amp;%20OS/Linu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14" y="5355318"/>
            <a:ext cx="510084" cy="500776"/>
          </a:xfrm>
          <a:prstGeom prst="rect">
            <a:avLst/>
          </a:prstGeom>
          <a:solidFill>
            <a:srgbClr val="3C454F"/>
          </a:solidFill>
          <a:extLst/>
        </p:spPr>
      </p:pic>
      <p:pic>
        <p:nvPicPr>
          <p:cNvPr id="34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7199634" y="5315181"/>
            <a:ext cx="545967" cy="554488"/>
          </a:xfrm>
          <a:prstGeom prst="rect">
            <a:avLst/>
          </a:prstGeom>
          <a:solidFill>
            <a:srgbClr val="3C454F"/>
          </a:solidFill>
          <a:extLst/>
        </p:spPr>
      </p:pic>
      <p:pic>
        <p:nvPicPr>
          <p:cNvPr id="35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675554" y="5315181"/>
            <a:ext cx="545967" cy="554488"/>
          </a:xfrm>
          <a:prstGeom prst="rect">
            <a:avLst/>
          </a:prstGeom>
          <a:solidFill>
            <a:srgbClr val="3C454F"/>
          </a:solidFill>
          <a:extLst/>
        </p:spPr>
      </p:pic>
      <p:sp>
        <p:nvSpPr>
          <p:cNvPr id="36" name="Rectangle 11"/>
          <p:cNvSpPr/>
          <p:nvPr/>
        </p:nvSpPr>
        <p:spPr>
          <a:xfrm>
            <a:off x="1499023" y="4692257"/>
            <a:ext cx="4816927" cy="584353"/>
          </a:xfrm>
          <a:prstGeom prst="rect">
            <a:avLst/>
          </a:prstGeom>
          <a:solidFill>
            <a:srgbClr val="3C454F"/>
          </a:solidFill>
        </p:spPr>
        <p:txBody>
          <a:bodyPr wrap="square">
            <a:spAutoFit/>
          </a:bodyPr>
          <a:lstStyle/>
          <a:p>
            <a:pPr algn="ctr" defTabSz="913560">
              <a:defRPr/>
            </a:pPr>
            <a:r>
              <a:rPr lang="en-US" sz="1567" i="1" kern="0" dirty="0">
                <a:solidFill>
                  <a:srgbClr val="FFFFFF"/>
                </a:solidFill>
                <a:latin typeface="Segoe UI"/>
              </a:rPr>
              <a:t>Full .NET Framework for any scenario and </a:t>
            </a:r>
          </a:p>
          <a:p>
            <a:pPr algn="ctr" defTabSz="913560">
              <a:defRPr/>
            </a:pPr>
            <a:r>
              <a:rPr lang="en-US" sz="1567" i="1" kern="0" dirty="0">
                <a:solidFill>
                  <a:srgbClr val="FFFFFF"/>
                </a:solidFill>
                <a:latin typeface="Segoe UI"/>
              </a:rPr>
              <a:t>library support on Windows</a:t>
            </a:r>
          </a:p>
        </p:txBody>
      </p:sp>
      <p:sp>
        <p:nvSpPr>
          <p:cNvPr id="37" name="Rectangle 12"/>
          <p:cNvSpPr/>
          <p:nvPr/>
        </p:nvSpPr>
        <p:spPr>
          <a:xfrm>
            <a:off x="6568618" y="4641052"/>
            <a:ext cx="4275506" cy="584353"/>
          </a:xfrm>
          <a:prstGeom prst="rect">
            <a:avLst/>
          </a:prstGeom>
          <a:solidFill>
            <a:srgbClr val="3C454F"/>
          </a:solidFill>
        </p:spPr>
        <p:txBody>
          <a:bodyPr wrap="square">
            <a:spAutoFit/>
          </a:bodyPr>
          <a:lstStyle/>
          <a:p>
            <a:pPr algn="ctr" defTabSz="913560">
              <a:defRPr/>
            </a:pPr>
            <a:r>
              <a:rPr lang="en-US" sz="1567" i="1" kern="0" dirty="0">
                <a:solidFill>
                  <a:srgbClr val="FFFFFF"/>
                </a:solidFill>
                <a:latin typeface="Segoe UI"/>
              </a:rPr>
              <a:t>Modular libraries &amp; runtime optimized for server and cloud workloads</a:t>
            </a:r>
          </a:p>
        </p:txBody>
      </p:sp>
      <p:sp>
        <p:nvSpPr>
          <p:cNvPr id="38" name="Rectangle 13"/>
          <p:cNvSpPr/>
          <p:nvPr/>
        </p:nvSpPr>
        <p:spPr bwMode="auto">
          <a:xfrm>
            <a:off x="1111285" y="3093328"/>
            <a:ext cx="3966170" cy="514718"/>
          </a:xfrm>
          <a:prstGeom prst="rect">
            <a:avLst/>
          </a:prstGeom>
          <a:solidFill>
            <a:srgbClr val="652F8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ASP.NET 4.6 / </a:t>
            </a:r>
            <a:r>
              <a:rPr lang="en-US" sz="196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System.Web</a:t>
            </a: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14"/>
          <p:cNvSpPr/>
          <p:nvPr/>
        </p:nvSpPr>
        <p:spPr bwMode="auto">
          <a:xfrm>
            <a:off x="2558133" y="2264894"/>
            <a:ext cx="1117423" cy="762885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MVC 5.x</a:t>
            </a:r>
          </a:p>
        </p:txBody>
      </p:sp>
      <p:sp>
        <p:nvSpPr>
          <p:cNvPr id="40" name="Rectangle 15"/>
          <p:cNvSpPr/>
          <p:nvPr/>
        </p:nvSpPr>
        <p:spPr bwMode="auto">
          <a:xfrm>
            <a:off x="5148565" y="2255032"/>
            <a:ext cx="5867916" cy="772747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ASP.NET Core 1.0 app features:</a:t>
            </a:r>
          </a:p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MVC, API, etc.</a:t>
            </a:r>
          </a:p>
        </p:txBody>
      </p:sp>
      <p:sp>
        <p:nvSpPr>
          <p:cNvPr id="41" name="Rectangle 16"/>
          <p:cNvSpPr/>
          <p:nvPr/>
        </p:nvSpPr>
        <p:spPr bwMode="auto">
          <a:xfrm>
            <a:off x="6404919" y="3654133"/>
            <a:ext cx="2321641" cy="494311"/>
          </a:xfrm>
          <a:prstGeom prst="rect">
            <a:avLst/>
          </a:prstGeom>
          <a:solidFill>
            <a:srgbClr val="3C454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31002" tIns="44766" rIns="89527" bIns="71621" numCol="1" rtlCol="0" anchor="t" anchorCtr="0" compatLnSpc="1">
            <a:prstTxWarp prst="textNoShape">
              <a:avLst/>
            </a:prstTxWarp>
          </a:bodyPr>
          <a:lstStyle/>
          <a:p>
            <a:pPr defTabSz="913336">
              <a:defRPr/>
            </a:pPr>
            <a:r>
              <a:rPr lang="en-US" sz="196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Core CLR</a:t>
            </a:r>
          </a:p>
        </p:txBody>
      </p:sp>
      <p:sp>
        <p:nvSpPr>
          <p:cNvPr id="42" name="Rectangle 17"/>
          <p:cNvSpPr/>
          <p:nvPr/>
        </p:nvSpPr>
        <p:spPr bwMode="auto">
          <a:xfrm>
            <a:off x="8776951" y="3663744"/>
            <a:ext cx="2239530" cy="484700"/>
          </a:xfrm>
          <a:prstGeom prst="rect">
            <a:avLst/>
          </a:prstGeom>
          <a:solidFill>
            <a:srgbClr val="3C454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31002" tIns="44766" rIns="89527" bIns="71621" numCol="1" rtlCol="0" anchor="t" anchorCtr="0" compatLnSpc="1">
            <a:prstTxWarp prst="textNoShape">
              <a:avLst/>
            </a:prstTxWarp>
          </a:bodyPr>
          <a:lstStyle/>
          <a:p>
            <a:pPr defTabSz="913336">
              <a:defRPr/>
            </a:pPr>
            <a:r>
              <a:rPr lang="en-US" sz="196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.Net Native</a:t>
            </a:r>
          </a:p>
        </p:txBody>
      </p:sp>
      <p:pic>
        <p:nvPicPr>
          <p:cNvPr id="43" name="Picture 6" descr="C:\temp\WinAzure_rgb_Wht_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9050399" y="3725891"/>
            <a:ext cx="345404" cy="350795"/>
          </a:xfrm>
          <a:prstGeom prst="rect">
            <a:avLst/>
          </a:prstGeom>
          <a:solidFill>
            <a:srgbClr val="3C454F"/>
          </a:solidFill>
          <a:extLst/>
        </p:spPr>
      </p:pic>
      <p:sp>
        <p:nvSpPr>
          <p:cNvPr id="44" name="Rectangle 19"/>
          <p:cNvSpPr/>
          <p:nvPr/>
        </p:nvSpPr>
        <p:spPr bwMode="auto">
          <a:xfrm>
            <a:off x="5148565" y="3093328"/>
            <a:ext cx="5867916" cy="504866"/>
          </a:xfrm>
          <a:prstGeom prst="rect">
            <a:avLst/>
          </a:prstGeom>
          <a:solidFill>
            <a:srgbClr val="652F8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ASP.NET Core 1.0</a:t>
            </a:r>
          </a:p>
        </p:txBody>
      </p:sp>
      <p:sp>
        <p:nvSpPr>
          <p:cNvPr id="45" name="Rectangle 20"/>
          <p:cNvSpPr/>
          <p:nvPr/>
        </p:nvSpPr>
        <p:spPr bwMode="auto">
          <a:xfrm>
            <a:off x="3797477" y="2255750"/>
            <a:ext cx="1279979" cy="762885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Web API 2.2</a:t>
            </a:r>
          </a:p>
        </p:txBody>
      </p:sp>
      <p:sp>
        <p:nvSpPr>
          <p:cNvPr id="46" name="Rectangle 21"/>
          <p:cNvSpPr/>
          <p:nvPr/>
        </p:nvSpPr>
        <p:spPr bwMode="auto">
          <a:xfrm>
            <a:off x="1131603" y="2264894"/>
            <a:ext cx="1304608" cy="762885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Web</a:t>
            </a:r>
          </a:p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Forms</a:t>
            </a:r>
          </a:p>
        </p:txBody>
      </p:sp>
      <p:sp>
        <p:nvSpPr>
          <p:cNvPr id="47" name="Rectangle 22"/>
          <p:cNvSpPr/>
          <p:nvPr/>
        </p:nvSpPr>
        <p:spPr bwMode="auto">
          <a:xfrm>
            <a:off x="1143918" y="1249391"/>
            <a:ext cx="3945853" cy="45280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Visual Basic</a:t>
            </a:r>
          </a:p>
        </p:txBody>
      </p:sp>
      <p:sp>
        <p:nvSpPr>
          <p:cNvPr id="48" name="Rectangle 23"/>
          <p:cNvSpPr/>
          <p:nvPr/>
        </p:nvSpPr>
        <p:spPr bwMode="auto">
          <a:xfrm>
            <a:off x="1143916" y="1756156"/>
            <a:ext cx="9879409" cy="44113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C#</a:t>
            </a:r>
          </a:p>
        </p:txBody>
      </p:sp>
      <p:sp>
        <p:nvSpPr>
          <p:cNvPr id="49" name="Rectangle 24"/>
          <p:cNvSpPr/>
          <p:nvPr/>
        </p:nvSpPr>
        <p:spPr bwMode="auto">
          <a:xfrm>
            <a:off x="5148565" y="1249391"/>
            <a:ext cx="5867916" cy="45280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Visual Basic (coming soon)</a:t>
            </a:r>
          </a:p>
        </p:txBody>
      </p:sp>
    </p:spTree>
    <p:extLst>
      <p:ext uri="{BB962C8B-B14F-4D97-AF65-F5344CB8AC3E}">
        <p14:creationId xmlns:p14="http://schemas.microsoft.com/office/powerpoint/2010/main" val="27786369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0E12-6921-4EC9-A378-86B7A68C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not supported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05F95-73F7-4A5D-9390-023D08F9B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WPF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WinForms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WebForms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Binary serialization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Anything windows specific (Why is that?)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Registry, ACLs, perf counters, etc.</a:t>
            </a:r>
          </a:p>
        </p:txBody>
      </p:sp>
    </p:spTree>
    <p:extLst>
      <p:ext uri="{BB962C8B-B14F-4D97-AF65-F5344CB8AC3E}">
        <p14:creationId xmlns:p14="http://schemas.microsoft.com/office/powerpoint/2010/main" val="21378815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56F9-1FA7-4484-A28A-518D252D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When to use .NET Core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9FC32-3991-4DD9-91E5-A0928FCBA8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Never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WPF, WinForms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ASP.NET </a:t>
            </a:r>
            <a:r>
              <a:rPr lang="en-GB" dirty="0" err="1"/>
              <a:t>WebForms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Always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General purpose libraries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550D16-3884-4C46-92D9-CC2F40DBC9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/>
              <a:t>Maybe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ASP.NET MVC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Micro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7603020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409D-717F-417C-BD29-E144FF67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.NET Framework vs. .NET Core</a:t>
            </a:r>
            <a:endParaRPr lang="LID4096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993BEA1-D339-4CE1-B282-9D1A4A3A407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8543428"/>
              </p:ext>
            </p:extLst>
          </p:nvPr>
        </p:nvGraphicFramePr>
        <p:xfrm>
          <a:off x="838200" y="1160463"/>
          <a:ext cx="5181600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788518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.NET Core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199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You need training to use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27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Windows, macOS and Linux on AMD64, x86 and ARM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49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Modular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4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UWP, ASP.NET Core. Razor Pages, CLI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34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.NET Core is much more performant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93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You can use containers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75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You’re less dependent on 3</a:t>
                      </a:r>
                      <a:r>
                        <a:rPr lang="en-GB" baseline="30000" dirty="0"/>
                        <a:t>rd</a:t>
                      </a:r>
                      <a:r>
                        <a:rPr lang="en-GB" dirty="0"/>
                        <a:t> party libraries for new features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26654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EBAA034-C53A-4488-AD73-607500B831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71610207"/>
              </p:ext>
            </p:extLst>
          </p:nvPr>
        </p:nvGraphicFramePr>
        <p:xfrm>
          <a:off x="6172200" y="1160463"/>
          <a:ext cx="5181600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2300633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.NET Framework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66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Easier for legacy teams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1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Windows only on AMD64 and x86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2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 complete framework (All or nothing)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49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WPF, Windows Forms, ASP.NET Webforms or MVC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88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Much less performant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64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Much harder to containerize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39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Tight dependencies upon 3</a:t>
                      </a:r>
                      <a:r>
                        <a:rPr lang="en-GB" baseline="30000" dirty="0"/>
                        <a:t>rd</a:t>
                      </a:r>
                      <a:r>
                        <a:rPr lang="en-GB" dirty="0"/>
                        <a:t> party libraries for newer features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83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44712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med footer">
  <a:themeElements>
    <a:clrScheme name="Oxygen 7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E94262"/>
      </a:accent5>
      <a:accent6>
        <a:srgbClr val="B762A5"/>
      </a:accent6>
      <a:hlink>
        <a:srgbClr val="206382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E9469725-8BB8-7243-A476-687B8963C74C}"/>
    </a:ext>
  </a:extLst>
</a:theme>
</file>

<file path=ppt/theme/theme2.xml><?xml version="1.0" encoding="utf-8"?>
<a:theme xmlns:a="http://schemas.openxmlformats.org/drawingml/2006/main" name="1_Tema med footer">
  <a:themeElements>
    <a:clrScheme name="Oxygen farver 1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8FD2F1"/>
      </a:accent5>
      <a:accent6>
        <a:srgbClr val="F6CD89"/>
      </a:accent6>
      <a:hlink>
        <a:srgbClr val="206382"/>
      </a:hlink>
      <a:folHlink>
        <a:srgbClr val="954F72"/>
      </a:folHlink>
    </a:clrScheme>
    <a:fontScheme name="HelveticaNeue Condensed">
      <a:majorFont>
        <a:latin typeface="HelveticaNeue Condensed"/>
        <a:ea typeface=""/>
        <a:cs typeface=""/>
      </a:majorFont>
      <a:minorFont>
        <a:latin typeface="HelveticaNeue Condensed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CB57DF48-F218-B84B-A86A-EB5F9C62BBF7}"/>
    </a:ext>
  </a:extLst>
</a:theme>
</file>

<file path=ppt/theme/theme3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B7F001A50ECC4CA63D02F69C137CEC" ma:contentTypeVersion="10" ma:contentTypeDescription="Opret et nyt dokument." ma:contentTypeScope="" ma:versionID="be9b5ddf531d3d4510c9db25e510321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6d664e35-4106-49a6-ac9f-9206286da0df" xmlns:ns4="8c9ec67d-18bf-4dbd-8d4d-964329705d9a" targetNamespace="http://schemas.microsoft.com/office/2006/metadata/properties" ma:root="true" ma:fieldsID="fb65248c1009a702234e24bd123a24e1" ns1:_="" ns2:_="" ns3:_="" ns4:_="">
    <xsd:import namespace="http://schemas.microsoft.com/sharepoint/v3"/>
    <xsd:import namespace="http://schemas.microsoft.com/sharepoint/v4"/>
    <xsd:import namespace="6d664e35-4106-49a6-ac9f-9206286da0df"/>
    <xsd:import namespace="8c9ec67d-18bf-4dbd-8d4d-964329705d9a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_vti_ItemDeclaredRecord" minOccurs="0"/>
                <xsd:element ref="ns1:_vti_ItemHoldRecordStatus" minOccurs="0"/>
                <xsd:element ref="ns3:Oxygen_x0020_Doc_x0020_Review_x0020_Firmadok" minOccurs="0"/>
                <xsd:element ref="ns4:SharedWithUsers" minOccurs="0"/>
                <xsd:element ref="ns4:SharingHintHash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9" nillable="true" ma:displayName="Defineret post" ma:hidden="true" ma:internalName="_vti_ItemDeclaredRecord" ma:readOnly="true">
      <xsd:simpleType>
        <xsd:restriction base="dms:DateTime"/>
      </xsd:simpleType>
    </xsd:element>
    <xsd:element name="_vti_ItemHoldRecordStatus" ma:index="10" nillable="true" ma:displayName="Status for venteposition og post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64e35-4106-49a6-ac9f-9206286da0df" elementFormDefault="qualified">
    <xsd:import namespace="http://schemas.microsoft.com/office/2006/documentManagement/types"/>
    <xsd:import namespace="http://schemas.microsoft.com/office/infopath/2007/PartnerControls"/>
    <xsd:element name="Oxygen_x0020_Doc_x0020_Review_x0020_Firmadok" ma:index="12" nillable="true" ma:displayName="Oxygen Doc Review Firmadok" ma:internalName="Oxygen_x0020_Doc_x0020_Review_x0020_Firmado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ec67d-18bf-4dbd-8d4d-964329705d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værdi for deling" ma:internalName="SharingHintHash" ma:readOnly="true">
      <xsd:simpleType>
        <xsd:restriction base="dms:Text"/>
      </xsd:simpleType>
    </xsd:element>
    <xsd:element name="SharedWithDetails" ma:index="15" nillable="true" ma:displayName="Delt med 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Oxygen_x0020_Doc_x0020_Review_x0020_Firmadok xmlns="6d664e35-4106-49a6-ac9f-9206286da0df">
      <Url xsi:nil="true"/>
      <Description xsi:nil="true"/>
    </Oxygen_x0020_Doc_x0020_Review_x0020_Firmadok>
  </documentManagement>
</p:properties>
</file>

<file path=customXml/itemProps1.xml><?xml version="1.0" encoding="utf-8"?>
<ds:datastoreItem xmlns:ds="http://schemas.openxmlformats.org/officeDocument/2006/customXml" ds:itemID="{1A5FE8EF-0548-4852-B57F-279AFD330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53EB5B-BEDE-4A94-B67B-F7763DB990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6d664e35-4106-49a6-ac9f-9206286da0df"/>
    <ds:schemaRef ds:uri="8c9ec67d-18bf-4dbd-8d4d-964329705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3EDE1C-5209-46E7-BA0B-17143FA3743E}">
  <ds:schemaRefs>
    <ds:schemaRef ds:uri="http://schemas.openxmlformats.org/package/2006/metadata/core-properties"/>
    <ds:schemaRef ds:uri="6d664e35-4106-49a6-ac9f-9206286da0df"/>
    <ds:schemaRef ds:uri="http://purl.org/dc/elements/1.1/"/>
    <ds:schemaRef ds:uri="http://schemas.microsoft.com/office/infopath/2007/PartnerControls"/>
    <ds:schemaRef ds:uri="8c9ec67d-18bf-4dbd-8d4d-964329705d9a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sharepoint/v3"/>
    <ds:schemaRef ds:uri="http://schemas.microsoft.com/sharepoint/v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Oxygen skabelon 2016</Template>
  <TotalTime>11924</TotalTime>
  <Words>1493</Words>
  <Application>Microsoft Office PowerPoint</Application>
  <PresentationFormat>Widescreen</PresentationFormat>
  <Paragraphs>377</Paragraphs>
  <Slides>47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Consolas</vt:lpstr>
      <vt:lpstr>Helvetica Neue</vt:lpstr>
      <vt:lpstr>HelveticaNeue Condensed</vt:lpstr>
      <vt:lpstr>Segoe UI</vt:lpstr>
      <vt:lpstr>Segoe UI Light</vt:lpstr>
      <vt:lpstr>Segoe UI Semibold</vt:lpstr>
      <vt:lpstr>Wingdings</vt:lpstr>
      <vt:lpstr>Tema med footer</vt:lpstr>
      <vt:lpstr>1_Tema med footer</vt:lpstr>
      <vt:lpstr>.NET Core &amp; ASP.NET Core</vt:lpstr>
      <vt:lpstr>Agenda</vt:lpstr>
      <vt:lpstr>.NET Core</vt:lpstr>
      <vt:lpstr>History of .NET Core</vt:lpstr>
      <vt:lpstr>Features / Highlights</vt:lpstr>
      <vt:lpstr>.NET in a nutshell (2016)</vt:lpstr>
      <vt:lpstr>What is not supported</vt:lpstr>
      <vt:lpstr>When to use .NET Core</vt:lpstr>
      <vt:lpstr>.NET Framework vs. .NET Core</vt:lpstr>
      <vt:lpstr>.NET Framework vs. .NET Core (cont.)</vt:lpstr>
      <vt:lpstr>History of .NET Core</vt:lpstr>
      <vt:lpstr>ASP.NET Core</vt:lpstr>
      <vt:lpstr>Overview</vt:lpstr>
      <vt:lpstr>.NET Core 2.0 Templates</vt:lpstr>
      <vt:lpstr> ASP.NET Core</vt:lpstr>
      <vt:lpstr>The simple anatomy</vt:lpstr>
      <vt:lpstr>Characteristic of modern web</vt:lpstr>
      <vt:lpstr>PowerPoint Presentation</vt:lpstr>
      <vt:lpstr>History of ASP.NET</vt:lpstr>
      <vt:lpstr>ASP.NET Core – Key values </vt:lpstr>
      <vt:lpstr>Productive</vt:lpstr>
      <vt:lpstr>Fast</vt:lpstr>
      <vt:lpstr>Flexible</vt:lpstr>
      <vt:lpstr>Cross platform</vt:lpstr>
      <vt:lpstr>ASP.NET Core – An introduction</vt:lpstr>
      <vt:lpstr>Startup class</vt:lpstr>
      <vt:lpstr>Dependency Injection (DI)</vt:lpstr>
      <vt:lpstr>DI – Adding MVC</vt:lpstr>
      <vt:lpstr>Views</vt:lpstr>
      <vt:lpstr>Tag helpers</vt:lpstr>
      <vt:lpstr>Tag helper - Visualized</vt:lpstr>
      <vt:lpstr>Custom tag helper</vt:lpstr>
      <vt:lpstr>ASP.NET Core demo</vt:lpstr>
      <vt:lpstr>MVC vs. Web API</vt:lpstr>
      <vt:lpstr>MVC</vt:lpstr>
      <vt:lpstr>MVC</vt:lpstr>
      <vt:lpstr>Exercise Time!</vt:lpstr>
      <vt:lpstr>Entity Framework Core</vt:lpstr>
      <vt:lpstr>Entity Framework Core 2.0</vt:lpstr>
      <vt:lpstr>Entity Framework Core 2.0 (cont.)</vt:lpstr>
      <vt:lpstr>Entity Framework Core 2.0 – Dark side</vt:lpstr>
      <vt:lpstr>Questions?</vt:lpstr>
      <vt:lpstr>Midway evaluation</vt:lpstr>
      <vt:lpstr>Now over to you!</vt:lpstr>
      <vt:lpstr>Ideas…</vt:lpstr>
      <vt:lpstr>Questions?</vt:lpstr>
      <vt:lpstr>Brugbare elementer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Afgangsprojekt E.2016</dc:title>
  <dc:creator>Nicolai Oksen</dc:creator>
  <cp:lastModifiedBy>Nicolai Birkmose Oks</cp:lastModifiedBy>
  <cp:revision>548</cp:revision>
  <dcterms:created xsi:type="dcterms:W3CDTF">2016-11-24T12:28:02Z</dcterms:created>
  <dcterms:modified xsi:type="dcterms:W3CDTF">2018-04-22T18:55:12Z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0x0101006FB7F001A50ECC4CA63D02F69C137CEC</vt:lpwstr>
  </property>
</Properties>
</file>